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73" r:id="rId2"/>
    <p:sldId id="290" r:id="rId3"/>
    <p:sldId id="270" r:id="rId4"/>
    <p:sldId id="289" r:id="rId5"/>
    <p:sldId id="271" r:id="rId6"/>
    <p:sldId id="286" r:id="rId7"/>
    <p:sldId id="288" r:id="rId8"/>
    <p:sldId id="275" r:id="rId9"/>
    <p:sldId id="287" r:id="rId10"/>
    <p:sldId id="263" r:id="rId11"/>
    <p:sldId id="278" r:id="rId12"/>
    <p:sldId id="301" r:id="rId13"/>
    <p:sldId id="277" r:id="rId14"/>
    <p:sldId id="281" r:id="rId15"/>
    <p:sldId id="280" r:id="rId16"/>
    <p:sldId id="298" r:id="rId17"/>
    <p:sldId id="299" r:id="rId18"/>
    <p:sldId id="256" r:id="rId19"/>
    <p:sldId id="266" r:id="rId20"/>
    <p:sldId id="296" r:id="rId21"/>
    <p:sldId id="257" r:id="rId22"/>
    <p:sldId id="258" r:id="rId23"/>
    <p:sldId id="282" r:id="rId24"/>
    <p:sldId id="283" r:id="rId25"/>
    <p:sldId id="284" r:id="rId26"/>
    <p:sldId id="285" r:id="rId27"/>
    <p:sldId id="291" r:id="rId2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9F9A6392-BF0B-6540-B900-26984CB56822}">
          <p14:sldIdLst>
            <p14:sldId id="273"/>
            <p14:sldId id="290"/>
          </p14:sldIdLst>
        </p14:section>
        <p14:section name="Intro" id="{1DE3A2F6-339B-A24D-9853-2649039E3716}">
          <p14:sldIdLst>
            <p14:sldId id="270"/>
            <p14:sldId id="289"/>
            <p14:sldId id="271"/>
            <p14:sldId id="286"/>
          </p14:sldIdLst>
        </p14:section>
        <p14:section name="Introducing Gootdle" id="{410B6451-0EC3-9A45-BB8C-99A41D632B33}">
          <p14:sldIdLst>
            <p14:sldId id="288"/>
            <p14:sldId id="275"/>
            <p14:sldId id="287"/>
          </p14:sldIdLst>
        </p14:section>
        <p14:section name="Design, CAD" id="{4F5B8A1D-F362-FF4C-932D-C442B07589C2}">
          <p14:sldIdLst>
            <p14:sldId id="263"/>
            <p14:sldId id="278"/>
            <p14:sldId id="301"/>
            <p14:sldId id="277"/>
            <p14:sldId id="281"/>
            <p14:sldId id="280"/>
            <p14:sldId id="298"/>
            <p14:sldId id="299"/>
            <p14:sldId id="256"/>
            <p14:sldId id="266"/>
            <p14:sldId id="296"/>
          </p14:sldIdLst>
        </p14:section>
        <p14:section name="Demo" id="{F4C72B9F-5061-8E48-A96D-428E85536F3A}">
          <p14:sldIdLst>
            <p14:sldId id="257"/>
            <p14:sldId id="258"/>
          </p14:sldIdLst>
        </p14:section>
        <p14:section name="Marketing, Cost" id="{BCF87145-3904-5545-AB5D-781619C16AA0}">
          <p14:sldIdLst>
            <p14:sldId id="282"/>
            <p14:sldId id="283"/>
            <p14:sldId id="284"/>
          </p14:sldIdLst>
        </p14:section>
        <p14:section name="Teamwork" id="{435C31BD-FF81-0A4F-8B67-04709A9BC4CB}">
          <p14:sldIdLst>
            <p14:sldId id="285"/>
            <p14:sldId id="291"/>
          </p14:sldIdLst>
        </p14:section>
        <p14:section name="QA" id="{3A204196-9E10-B84F-8445-372CAF113FA0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9D58"/>
    <a:srgbClr val="4285F4"/>
    <a:srgbClr val="F4B400"/>
    <a:srgbClr val="DB4437"/>
    <a:srgbClr val="444645"/>
    <a:srgbClr val="F0F0F0"/>
    <a:srgbClr val="F4F7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13" autoAdjust="0"/>
    <p:restoredTop sz="82623"/>
  </p:normalViewPr>
  <p:slideViewPr>
    <p:cSldViewPr snapToGrid="0">
      <p:cViewPr varScale="1">
        <p:scale>
          <a:sx n="107" d="100"/>
          <a:sy n="107" d="100"/>
        </p:scale>
        <p:origin x="9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39A9BD-FACA-EF4E-9CE0-7F5465471C60}" type="datetimeFigureOut">
              <a:rPr lang="en-TW" smtClean="0"/>
              <a:t>2023/8/29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662F03-9F0C-A042-958C-8FE9F070C3F3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117687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  <a:p>
            <a:r>
              <a:rPr lang="en-US" dirty="0" err="1"/>
              <a:t>歡迎</a:t>
            </a:r>
            <a:r>
              <a:rPr lang="en-TW" dirty="0"/>
              <a:t>畫面</a:t>
            </a:r>
          </a:p>
          <a:p>
            <a:endParaRPr lang="en-TW" dirty="0"/>
          </a:p>
          <a:p>
            <a:r>
              <a:rPr lang="en-TW" dirty="0"/>
              <a:t>再按一下：游標閃爍動畫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662F03-9F0C-A042-958C-8FE9F070C3F3}" type="slidenum">
              <a:rPr lang="en-TW" smtClean="0"/>
              <a:t>1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047563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1.Demo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2.先臺灣後日本，拐杖銷售額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上班族 平日上班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3ef5dcb3e4_0_0:notes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g23ef5dcb3e4_0_0:notes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27" name="Google Shape;127;g23ef5dcb3e4_0_0:notes"/>
          <p:cNvSpPr>
            <a:spLocks noGrp="1" noRot="1" noChangeAspect="1"/>
          </p:cNvSpPr>
          <p:nvPr>
            <p:ph type="sldImg" idx="3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g23ef5dcb3e4_0_0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1.Demo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Design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2.先臺灣後日本，拐杖銷售額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上班族 平日上班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g23ef5dcb3e4_0_0:notes"/>
          <p:cNvSpPr txBox="1">
            <a:spLocks noGrp="1"/>
          </p:cNvSpPr>
          <p:nvPr>
            <p:ph type="ftr" idx="11"/>
          </p:nvPr>
        </p:nvSpPr>
        <p:spPr>
          <a:xfrm>
            <a:off x="0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23ef5dcb3e4_0_0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2:notes"/>
          <p:cNvSpPr txBox="1">
            <a:spLocks noGrp="1"/>
          </p:cNvSpPr>
          <p:nvPr>
            <p:ph type="body" idx="1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壓2000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線材 100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壓力感測器 300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樹梅派 2000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Webcame 4000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噴漆 200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pvc水管 300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衣架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161" name="Google Shape;161;p2:notes"/>
          <p:cNvSpPr txBox="1">
            <a:spLocks noGrp="1"/>
          </p:cNvSpPr>
          <p:nvPr>
            <p:ph type="sldNum" idx="12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W" dirty="0"/>
              <a:t>（不用按，過場用）</a:t>
            </a:r>
          </a:p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662F03-9F0C-A042-958C-8FE9F070C3F3}" type="slidenum">
              <a:rPr lang="en-TW" smtClean="0"/>
              <a:t>2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18911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W" dirty="0"/>
              <a:t>游標閃爍動畫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再按一下：</a:t>
            </a:r>
            <a:r>
              <a:rPr lang="en-US" altLang="ja-JP" dirty="0"/>
              <a:t>#</a:t>
            </a:r>
            <a:r>
              <a:rPr lang="en-US" altLang="ja-JP" dirty="0" err="1"/>
              <a:t>ootd</a:t>
            </a:r>
            <a:r>
              <a:rPr lang="zh-TW" altLang="en-US" dirty="0"/>
              <a:t> 出現的</a:t>
            </a:r>
            <a:r>
              <a:rPr lang="ja-JP" altLang="en-US"/>
              <a:t>打字動畫</a:t>
            </a:r>
            <a:endParaRPr lang="en-US" altLang="ja-JP" dirty="0"/>
          </a:p>
          <a:p>
            <a:r>
              <a:rPr lang="ja-JP" altLang="en-US"/>
              <a:t>游標繼續閃爍</a:t>
            </a:r>
            <a:endParaRPr lang="en-US" altLang="ja-JP" dirty="0"/>
          </a:p>
          <a:p>
            <a:endParaRPr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/>
              <a:t>再按一下：</a:t>
            </a:r>
            <a:r>
              <a:rPr lang="en-US" altLang="ja-JP" dirty="0"/>
              <a:t>Introducing </a:t>
            </a:r>
            <a:r>
              <a:rPr lang="en-US" altLang="ja-JP" dirty="0" err="1"/>
              <a:t>Gootdle</a:t>
            </a:r>
            <a:r>
              <a:rPr lang="zh-TW" altLang="en-US" dirty="0"/>
              <a:t> 動畫</a:t>
            </a:r>
            <a:endParaRPr lang="ja-JP" altLang="en-US"/>
          </a:p>
          <a:p>
            <a:endParaRPr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662F03-9F0C-A042-958C-8FE9F070C3F3}" type="slidenum">
              <a:rPr lang="en-TW" smtClean="0"/>
              <a:t>3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323542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W" dirty="0"/>
              <a:t>（不用按，過場用）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662F03-9F0C-A042-958C-8FE9F070C3F3}" type="slidenum">
              <a:rPr lang="en-TW" smtClean="0"/>
              <a:t>4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8336294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W" dirty="0"/>
              <a:t>（不用按，過場用）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662F03-9F0C-A042-958C-8FE9F070C3F3}" type="slidenum">
              <a:rPr lang="en-TW" smtClean="0"/>
              <a:t>5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173279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TW" dirty="0"/>
              <a:t>（不用按，過場用）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662F03-9F0C-A042-958C-8FE9F070C3F3}" type="slidenum">
              <a:rPr lang="en-TW" smtClean="0"/>
              <a:t>6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339775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Introducing </a:t>
            </a:r>
            <a:r>
              <a:rPr lang="en-US" altLang="ja-JP" dirty="0" err="1"/>
              <a:t>Gootdle</a:t>
            </a:r>
            <a:endParaRPr lang="en-TW" dirty="0"/>
          </a:p>
          <a:p>
            <a:r>
              <a:rPr lang="en-TW" dirty="0"/>
              <a:t>第一次</a:t>
            </a:r>
            <a:r>
              <a:rPr lang="zh-TW" altLang="en-US" dirty="0"/>
              <a:t> </a:t>
            </a:r>
            <a:r>
              <a:rPr lang="en-US" altLang="zh-TW" dirty="0"/>
              <a:t>Demo</a:t>
            </a:r>
          </a:p>
          <a:p>
            <a:endParaRPr lang="en-US" dirty="0"/>
          </a:p>
          <a:p>
            <a:r>
              <a:rPr lang="ja-JP" altLang="en-US"/>
              <a:t>再按一下：</a:t>
            </a:r>
            <a:r>
              <a:rPr lang="en-US" altLang="ja-JP" dirty="0" err="1"/>
              <a:t>Gootdle</a:t>
            </a:r>
            <a:r>
              <a:rPr lang="zh-TW" altLang="en-US" dirty="0"/>
              <a:t> 消失動畫，轉場成</a:t>
            </a:r>
            <a:r>
              <a:rPr lang="en-US" altLang="zh-TW" dirty="0"/>
              <a:t> Design</a:t>
            </a:r>
            <a:endParaRPr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662F03-9F0C-A042-958C-8FE9F070C3F3}" type="slidenum">
              <a:rPr lang="en-TW" smtClean="0"/>
              <a:t>7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872728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（不用按，過場用）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662F03-9F0C-A042-958C-8FE9F070C3F3}" type="slidenum">
              <a:rPr lang="en-TW" smtClean="0"/>
              <a:t>8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855602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W" dirty="0"/>
              <a:t>（不用按，過場用）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662F03-9F0C-A042-958C-8FE9F070C3F3}" type="slidenum">
              <a:rPr lang="en-TW" smtClean="0"/>
              <a:t>9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758239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DD94B7-BC12-E232-C8E0-8073F284CA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937DAAE-CE3D-9D13-5B38-C50865E270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43A66A5-59DD-F7F9-AAA4-8D7800EFE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7212-9CDD-44B4-B6E4-78965485ED72}" type="datetimeFigureOut">
              <a:rPr lang="zh-TW" altLang="en-US" smtClean="0"/>
              <a:t>2023/8/29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FFB3F9F-DACB-8713-6BB9-8F8C5F3B3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4616FDF-398D-8FC4-42EA-2DEDCC06F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3F00F-0BB8-4911-8212-D6BC571090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4840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9532F0-1319-E4C1-1250-7F163AF12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B4F43E6-1677-68A1-C55E-3DDB55B195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111952D-5F5D-241F-6D0F-3C42CD81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7212-9CDD-44B4-B6E4-78965485ED72}" type="datetimeFigureOut">
              <a:rPr lang="zh-TW" altLang="en-US" smtClean="0"/>
              <a:t>2023/8/29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72C84D-7D80-BEFE-93B6-7F7709583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781FD0-B3C4-4697-63A2-1437C8463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3F00F-0BB8-4911-8212-D6BC571090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024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807B57C-9757-CE63-78F8-787E0C79B5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E2F3F56-33A7-70D2-4C59-EA7240FAB3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2F7A32-0F14-10A6-8810-422BA682F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7212-9CDD-44B4-B6E4-78965485ED72}" type="datetimeFigureOut">
              <a:rPr lang="zh-TW" altLang="en-US" smtClean="0"/>
              <a:t>2023/8/29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6EDE46F-CFE1-185C-6DDF-317E7EE33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B66564E-0CF7-1DD9-F297-5F4AE988A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3F00F-0BB8-4911-8212-D6BC571090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633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1E059D-4834-A5FB-F3DF-56A3CC6A7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B63B79-5261-61E4-0451-9FCBC12D3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72AF396-1B3A-A80A-C19E-D4828EFB6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7212-9CDD-44B4-B6E4-78965485ED72}" type="datetimeFigureOut">
              <a:rPr lang="zh-TW" altLang="en-US" smtClean="0"/>
              <a:t>2023/8/29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93D9B01-0AB4-B9C0-4A17-B3CBF1153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6EFFE90-93E3-4E1E-A096-B6D18B61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3F00F-0BB8-4911-8212-D6BC571090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7480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4DC430-0F31-6519-26FE-B08957891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E3BDDA3-85C7-1CDD-E028-03DD2B868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E7AD14D-BAC1-6CC6-D906-E5806C28E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7212-9CDD-44B4-B6E4-78965485ED72}" type="datetimeFigureOut">
              <a:rPr lang="zh-TW" altLang="en-US" smtClean="0"/>
              <a:t>2023/8/29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6937CED-B2FC-AC9F-F01E-D689535BE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318773-86BB-8918-1676-12FA98EA0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3F00F-0BB8-4911-8212-D6BC571090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812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543E07-9A37-058F-3ADC-AC4D13B8E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33837F0-60DE-537F-27DF-771104A8F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CB843E9-0D99-D7C4-D41F-7E2E15FC7B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235E215-A30A-BDD0-3F23-44E6CB522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7212-9CDD-44B4-B6E4-78965485ED72}" type="datetimeFigureOut">
              <a:rPr lang="zh-TW" altLang="en-US" smtClean="0"/>
              <a:t>2023/8/29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2E9F320-FFF7-E66D-589D-0127D8F5E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B9C59E9-8058-E123-1214-40E194E1E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3F00F-0BB8-4911-8212-D6BC571090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2735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B00359-7F61-AE0B-733C-4BCA0630E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9E2385E-8FF4-B44F-5F57-211ED9293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A7622DC-C6BD-80B1-F286-5241DCB96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08855E0-8DF3-861F-B7E9-85FCF6AD6F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A8FF5D1-F182-8334-AE77-91CACE3F31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6B52917-BAD3-A56D-A917-54B21DC45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7212-9CDD-44B4-B6E4-78965485ED72}" type="datetimeFigureOut">
              <a:rPr lang="zh-TW" altLang="en-US" smtClean="0"/>
              <a:t>2023/8/29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6B2783D-C468-DF51-135B-10551A689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7017C51-4124-2BA4-4180-3B349C628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3F00F-0BB8-4911-8212-D6BC571090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8388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CC2281-64D3-7324-9B45-559184E0A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CA1130C-5EA7-2B4B-5F1C-3B45B1BCB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7212-9CDD-44B4-B6E4-78965485ED72}" type="datetimeFigureOut">
              <a:rPr lang="zh-TW" altLang="en-US" smtClean="0"/>
              <a:t>2023/8/29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DBBC56E-462E-882C-30A1-4EF26C5C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54033AD-B4C4-FD8D-D3B9-7669737EE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3F00F-0BB8-4911-8212-D6BC571090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6710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A06E46AC-F21B-0B4D-8F9A-2AE0A91BEF0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8723" y="5836264"/>
            <a:ext cx="1900800" cy="9504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TW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C8E607-E3B6-5143-A555-1503AB1285EE}"/>
              </a:ext>
            </a:extLst>
          </p:cNvPr>
          <p:cNvSpPr/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8388B0-E7D3-F04B-9C71-CC6A30DA0D5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85186" y="6110118"/>
            <a:ext cx="1864800" cy="594000"/>
          </a:xfr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1594891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11F16-2B8B-183F-32FD-FED2614BA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655DBA-BB57-3EEB-3B8E-6D4EA41FF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F03AEEA-C093-79E8-FC86-B1EDA9B6B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77CFE59-02C1-087F-36C2-C08361989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7212-9CDD-44B4-B6E4-78965485ED72}" type="datetimeFigureOut">
              <a:rPr lang="zh-TW" altLang="en-US" smtClean="0"/>
              <a:t>2023/8/29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08C68AF-CBE0-AB07-5544-65499FDAF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2163755-5719-5812-1D15-15A41C9C2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3F00F-0BB8-4911-8212-D6BC571090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513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C19995-43D5-F33A-28A9-16E99639D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1347EDD-68CD-7770-B4E5-545FEB0D60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124AE7B-ADED-A173-EF91-CD622798A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DFFFDC9-AC0B-8DB4-D500-08939D5CD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37212-9CDD-44B4-B6E4-78965485ED72}" type="datetimeFigureOut">
              <a:rPr lang="zh-TW" altLang="en-US" smtClean="0"/>
              <a:t>2023/8/29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C697DD-B29A-0210-94B8-DD7E08EB5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9A12C37-3CD3-A3FF-661D-C04D371CF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3F00F-0BB8-4911-8212-D6BC571090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6136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11">
            <a:extLst>
              <a:ext uri="{FF2B5EF4-FFF2-40B4-BE49-F238E27FC236}">
                <a16:creationId xmlns:a16="http://schemas.microsoft.com/office/drawing/2014/main" id="{F30CEEF9-76CE-D248-9D92-0432DFF20626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4F7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EBB8E9D-F588-C699-F2F2-D1EEE187F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0121AB0-498B-AA64-76B2-E64C3292F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8959AA1-8373-A864-6D7A-76F66EB52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37212-9CDD-44B4-B6E4-78965485ED72}" type="datetimeFigureOut">
              <a:rPr lang="zh-TW" altLang="en-US" smtClean="0"/>
              <a:t>2023/8/29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E08012-AE78-3B05-7EC2-4A54C1E8F7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F26135C-7AEE-4111-8E39-AD75A06EC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3F00F-0BB8-4911-8212-D6BC571090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660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3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5">
            <a:extLst>
              <a:ext uri="{FF2B5EF4-FFF2-40B4-BE49-F238E27FC236}">
                <a16:creationId xmlns:a16="http://schemas.microsoft.com/office/drawing/2014/main" id="{BFF32FA2-E9B5-5148-B1CC-45A91291810F}"/>
              </a:ext>
            </a:extLst>
          </p:cNvPr>
          <p:cNvSpPr txBox="1"/>
          <p:nvPr/>
        </p:nvSpPr>
        <p:spPr>
          <a:xfrm>
            <a:off x="7810177" y="1351508"/>
            <a:ext cx="493990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800" dirty="0">
                <a:solidFill>
                  <a:srgbClr val="444645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Gill Sans Light" panose="020B0302020104020203" pitchFamily="34" charset="-79"/>
              </a:rPr>
              <a:t>2023</a:t>
            </a:r>
          </a:p>
          <a:p>
            <a:r>
              <a:rPr lang="en-US" altLang="zh-TW" sz="8800" dirty="0">
                <a:solidFill>
                  <a:srgbClr val="444645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Gill Sans Light" panose="020B0302020104020203" pitchFamily="34" charset="-79"/>
              </a:rPr>
              <a:t>HPS</a:t>
            </a:r>
          </a:p>
          <a:p>
            <a:r>
              <a:rPr lang="en-US" altLang="zh-TW" sz="8800" dirty="0">
                <a:solidFill>
                  <a:srgbClr val="444645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Gill Sans Light" panose="020B0302020104020203" pitchFamily="34" charset="-79"/>
              </a:rPr>
              <a:t>Team8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04EA01-6E7E-F94C-ABA3-A3E136BCBE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643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0C25A4C-7E51-69B2-1EC5-67821247E1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41"/>
          <a:stretch/>
        </p:blipFill>
        <p:spPr>
          <a:xfrm>
            <a:off x="0" y="0"/>
            <a:ext cx="12191999" cy="653288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38B7A898-56E6-B6A7-DB53-D8C02698F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76" y="5257800"/>
            <a:ext cx="1173484" cy="1173484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D2FFE26-57C7-544D-9D81-74CC44B48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F28D2A-7F2A-7D49-9E72-D5251A4FCA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339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1413368F-D19B-6DFC-F035-13265EC6D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9"/>
          <a:stretch/>
        </p:blipFill>
        <p:spPr>
          <a:xfrm>
            <a:off x="0" y="0"/>
            <a:ext cx="12191999" cy="6454836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5C7339-35D6-AAAE-5070-A7A245EED129}"/>
              </a:ext>
            </a:extLst>
          </p:cNvPr>
          <p:cNvSpPr txBox="1"/>
          <p:nvPr/>
        </p:nvSpPr>
        <p:spPr>
          <a:xfrm>
            <a:off x="2315582" y="772860"/>
            <a:ext cx="1448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DB4437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</a:rPr>
              <a:t>Camera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D45E5E6-C7C1-5F9B-4255-B0D9FBB620C2}"/>
              </a:ext>
            </a:extLst>
          </p:cNvPr>
          <p:cNvSpPr txBox="1"/>
          <p:nvPr/>
        </p:nvSpPr>
        <p:spPr>
          <a:xfrm>
            <a:off x="2315582" y="1281027"/>
            <a:ext cx="3562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DB4437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 panose="02000000000000000000" pitchFamily="2" charset="0"/>
              </a:rPr>
              <a:t>Used computer vision </a:t>
            </a:r>
            <a:r>
              <a:rPr lang="en-US" altLang="zh-TW" dirty="0">
                <a:solidFill>
                  <a:srgbClr val="4446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</a:rPr>
              <a:t>to identify what cloth you are holding.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6D42C8C5-29DD-E1D8-7DB1-D76AB0A3064F}"/>
              </a:ext>
            </a:extLst>
          </p:cNvPr>
          <p:cNvSpPr txBox="1"/>
          <p:nvPr/>
        </p:nvSpPr>
        <p:spPr>
          <a:xfrm>
            <a:off x="10796117" y="1892120"/>
            <a:ext cx="1253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TW" sz="2400" dirty="0">
                <a:solidFill>
                  <a:srgbClr val="4285F4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</a:rPr>
              <a:t>Arduino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82CB238B-D6F2-0CB6-DB06-7729DCA9D918}"/>
              </a:ext>
            </a:extLst>
          </p:cNvPr>
          <p:cNvSpPr txBox="1"/>
          <p:nvPr/>
        </p:nvSpPr>
        <p:spPr>
          <a:xfrm>
            <a:off x="8262837" y="2387634"/>
            <a:ext cx="3787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dirty="0">
                <a:solidFill>
                  <a:srgbClr val="4285F4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 panose="02000000000000000000" pitchFamily="2" charset="0"/>
              </a:rPr>
              <a:t>Controlled LEDs and sensors </a:t>
            </a:r>
            <a:br>
              <a:rPr lang="en-US" altLang="zh-TW" dirty="0">
                <a:solidFill>
                  <a:srgbClr val="4446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</a:rPr>
            </a:br>
            <a:r>
              <a:rPr lang="en-US" altLang="zh-TW" dirty="0">
                <a:solidFill>
                  <a:srgbClr val="4446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</a:rPr>
              <a:t>and sent signals to Raspberry Pi.</a:t>
            </a: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F0E82940-98D5-9503-42BC-45760315AD0B}"/>
              </a:ext>
            </a:extLst>
          </p:cNvPr>
          <p:cNvSpPr txBox="1"/>
          <p:nvPr/>
        </p:nvSpPr>
        <p:spPr>
          <a:xfrm>
            <a:off x="2315582" y="2308130"/>
            <a:ext cx="18870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>
                <a:solidFill>
                  <a:srgbClr val="F4B400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</a:rPr>
              <a:t>Raspberry Pi</a:t>
            </a: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8765E5CB-8D13-057C-25CF-45B47577AC30}"/>
              </a:ext>
            </a:extLst>
          </p:cNvPr>
          <p:cNvSpPr txBox="1"/>
          <p:nvPr/>
        </p:nvSpPr>
        <p:spPr>
          <a:xfrm>
            <a:off x="2315582" y="2806865"/>
            <a:ext cx="2826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4B400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 panose="02000000000000000000" pitchFamily="2" charset="0"/>
              </a:rPr>
              <a:t>Communicated</a:t>
            </a:r>
            <a:r>
              <a:rPr lang="en-US" altLang="zh-TW" dirty="0">
                <a:solidFill>
                  <a:srgbClr val="4446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</a:rPr>
              <a:t> with backend server.</a:t>
            </a:r>
          </a:p>
        </p:txBody>
      </p:sp>
      <p:sp>
        <p:nvSpPr>
          <p:cNvPr id="52" name="文字方塊 51">
            <a:extLst>
              <a:ext uri="{FF2B5EF4-FFF2-40B4-BE49-F238E27FC236}">
                <a16:creationId xmlns:a16="http://schemas.microsoft.com/office/drawing/2014/main" id="{0D3AF168-AFFF-D82F-4CEE-13EB65CD559E}"/>
              </a:ext>
            </a:extLst>
          </p:cNvPr>
          <p:cNvSpPr txBox="1"/>
          <p:nvPr/>
        </p:nvSpPr>
        <p:spPr>
          <a:xfrm>
            <a:off x="8616033" y="3481163"/>
            <a:ext cx="34339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TW" sz="2400" dirty="0">
                <a:solidFill>
                  <a:srgbClr val="0F9D58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</a:rPr>
              <a:t>Force Sensing Elements</a:t>
            </a:r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97C08C63-33E8-44B7-439F-03E0445875B1}"/>
              </a:ext>
            </a:extLst>
          </p:cNvPr>
          <p:cNvSpPr txBox="1"/>
          <p:nvPr/>
        </p:nvSpPr>
        <p:spPr>
          <a:xfrm>
            <a:off x="7443438" y="3988735"/>
            <a:ext cx="4606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dirty="0">
                <a:solidFill>
                  <a:srgbClr val="0F9D58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" panose="02000000000000000000" pitchFamily="2" charset="0"/>
              </a:rPr>
              <a:t>Located the clothes </a:t>
            </a:r>
            <a:r>
              <a:rPr lang="en-US" altLang="zh-TW" dirty="0">
                <a:solidFill>
                  <a:srgbClr val="444645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</a:rPr>
              <a:t>hung on clothing rail.</a:t>
            </a:r>
          </a:p>
        </p:txBody>
      </p: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964BEA98-E069-B06C-5A5C-99FDFD5F311D}"/>
              </a:ext>
            </a:extLst>
          </p:cNvPr>
          <p:cNvCxnSpPr>
            <a:cxnSpLocks/>
          </p:cNvCxnSpPr>
          <p:nvPr/>
        </p:nvCxnSpPr>
        <p:spPr>
          <a:xfrm>
            <a:off x="6804561" y="2351605"/>
            <a:ext cx="5153891" cy="0"/>
          </a:xfrm>
          <a:prstGeom prst="line">
            <a:avLst/>
          </a:prstGeom>
          <a:ln w="190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>
            <a:extLst>
              <a:ext uri="{FF2B5EF4-FFF2-40B4-BE49-F238E27FC236}">
                <a16:creationId xmlns:a16="http://schemas.microsoft.com/office/drawing/2014/main" id="{2BF6995F-C201-CF26-B131-6A845F2FA9C8}"/>
              </a:ext>
            </a:extLst>
          </p:cNvPr>
          <p:cNvCxnSpPr>
            <a:cxnSpLocks/>
          </p:cNvCxnSpPr>
          <p:nvPr/>
        </p:nvCxnSpPr>
        <p:spPr>
          <a:xfrm flipH="1">
            <a:off x="2395062" y="2769504"/>
            <a:ext cx="3483224" cy="0"/>
          </a:xfrm>
          <a:prstGeom prst="line">
            <a:avLst/>
          </a:prstGeom>
          <a:ln w="190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接點 48">
            <a:extLst>
              <a:ext uri="{FF2B5EF4-FFF2-40B4-BE49-F238E27FC236}">
                <a16:creationId xmlns:a16="http://schemas.microsoft.com/office/drawing/2014/main" id="{48D1A56F-E839-31CD-2D57-0B2E78A842E4}"/>
              </a:ext>
            </a:extLst>
          </p:cNvPr>
          <p:cNvCxnSpPr>
            <a:cxnSpLocks/>
          </p:cNvCxnSpPr>
          <p:nvPr/>
        </p:nvCxnSpPr>
        <p:spPr>
          <a:xfrm>
            <a:off x="5510151" y="3945279"/>
            <a:ext cx="6448301" cy="0"/>
          </a:xfrm>
          <a:prstGeom prst="line">
            <a:avLst/>
          </a:prstGeom>
          <a:ln w="190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圖片 60">
            <a:extLst>
              <a:ext uri="{FF2B5EF4-FFF2-40B4-BE49-F238E27FC236}">
                <a16:creationId xmlns:a16="http://schemas.microsoft.com/office/drawing/2014/main" id="{0226FFA1-E5E9-D473-10A0-A5F2FBF0F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76" y="5257800"/>
            <a:ext cx="1173484" cy="1173484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FE9CD0FC-B122-4840-8537-14E98D9ED5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61845B7-4453-5D4A-A2D8-0AF683D329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  <p:cxnSp>
        <p:nvCxnSpPr>
          <p:cNvPr id="29" name="直線接點 35">
            <a:extLst>
              <a:ext uri="{FF2B5EF4-FFF2-40B4-BE49-F238E27FC236}">
                <a16:creationId xmlns:a16="http://schemas.microsoft.com/office/drawing/2014/main" id="{2B4011F1-2711-C249-B680-32B743F86CB6}"/>
              </a:ext>
            </a:extLst>
          </p:cNvPr>
          <p:cNvCxnSpPr>
            <a:cxnSpLocks/>
          </p:cNvCxnSpPr>
          <p:nvPr/>
        </p:nvCxnSpPr>
        <p:spPr>
          <a:xfrm flipH="1">
            <a:off x="2395062" y="1227666"/>
            <a:ext cx="6535182" cy="0"/>
          </a:xfrm>
          <a:prstGeom prst="line">
            <a:avLst/>
          </a:prstGeom>
          <a:ln w="19050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593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3" grpId="0"/>
      <p:bldP spid="24" grpId="0"/>
      <p:bldP spid="39" grpId="0"/>
      <p:bldP spid="42" grpId="0"/>
      <p:bldP spid="52" grpId="0"/>
      <p:bldP spid="6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0C25A4C-7E51-69B2-1EC5-67821247E1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41"/>
          <a:stretch/>
        </p:blipFill>
        <p:spPr>
          <a:xfrm>
            <a:off x="0" y="0"/>
            <a:ext cx="12191999" cy="653288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38B7A898-56E6-B6A7-DB53-D8C02698F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76" y="5257800"/>
            <a:ext cx="1173484" cy="1173484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3D2FFE26-57C7-544D-9D81-74CC44B48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F28D2A-7F2A-7D49-9E72-D5251A4FCA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42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D261851-E5D7-9541-C0B3-15BCB35A80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22"/>
          <a:stretch/>
        </p:blipFill>
        <p:spPr>
          <a:xfrm>
            <a:off x="838200" y="-18277129"/>
            <a:ext cx="46329600" cy="24438887"/>
          </a:xfrm>
          <a:prstGeom prst="rect">
            <a:avLst/>
          </a:prstGeom>
        </p:spPr>
      </p:pic>
      <p:pic>
        <p:nvPicPr>
          <p:cNvPr id="61" name="圖片 60">
            <a:extLst>
              <a:ext uri="{FF2B5EF4-FFF2-40B4-BE49-F238E27FC236}">
                <a16:creationId xmlns:a16="http://schemas.microsoft.com/office/drawing/2014/main" id="{0226FFA1-E5E9-D473-10A0-A5F2FBF0F7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369" y="228600"/>
            <a:ext cx="6779262" cy="6779262"/>
          </a:xfrm>
          <a:prstGeom prst="rect">
            <a:avLst/>
          </a:prstGeom>
        </p:spPr>
      </p:pic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5D02D32-2A52-B7B1-9CD6-A926C9993BA4}"/>
              </a:ext>
            </a:extLst>
          </p:cNvPr>
          <p:cNvCxnSpPr>
            <a:cxnSpLocks/>
          </p:cNvCxnSpPr>
          <p:nvPr/>
        </p:nvCxnSpPr>
        <p:spPr>
          <a:xfrm flipV="1">
            <a:off x="8140743" y="1249679"/>
            <a:ext cx="779737" cy="107419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D113836C-9556-15F9-2CE7-339E3D21EF79}"/>
              </a:ext>
            </a:extLst>
          </p:cNvPr>
          <p:cNvCxnSpPr>
            <a:cxnSpLocks/>
          </p:cNvCxnSpPr>
          <p:nvPr/>
        </p:nvCxnSpPr>
        <p:spPr>
          <a:xfrm flipV="1">
            <a:off x="8920480" y="1249678"/>
            <a:ext cx="2641600" cy="1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AFC0948-C332-8BA3-57B5-5068DABBC838}"/>
              </a:ext>
            </a:extLst>
          </p:cNvPr>
          <p:cNvSpPr txBox="1"/>
          <p:nvPr/>
        </p:nvSpPr>
        <p:spPr>
          <a:xfrm>
            <a:off x="8809727" y="880346"/>
            <a:ext cx="286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Clothes </a:t>
            </a:r>
            <a:r>
              <a:rPr lang="en-US" altLang="zh-TW" dirty="0" err="1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Recommandation</a:t>
            </a:r>
            <a:endParaRPr lang="en-US" altLang="zh-TW" dirty="0">
              <a:solidFill>
                <a:srgbClr val="444645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F7D5B37B-71E1-BD80-02C1-C07F277DDDA8}"/>
              </a:ext>
            </a:extLst>
          </p:cNvPr>
          <p:cNvSpPr txBox="1"/>
          <p:nvPr/>
        </p:nvSpPr>
        <p:spPr>
          <a:xfrm>
            <a:off x="8809727" y="1256266"/>
            <a:ext cx="286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Find the perfect style for</a:t>
            </a:r>
          </a:p>
          <a:p>
            <a:r>
              <a:rPr lang="en-US" altLang="zh-TW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you.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16CE19C-0809-FC3A-04E4-6AB457CDE2B7}"/>
              </a:ext>
            </a:extLst>
          </p:cNvPr>
          <p:cNvSpPr/>
          <p:nvPr/>
        </p:nvSpPr>
        <p:spPr>
          <a:xfrm>
            <a:off x="0" y="0"/>
            <a:ext cx="1800000" cy="6857998"/>
          </a:xfrm>
          <a:prstGeom prst="rect">
            <a:avLst/>
          </a:prstGeom>
          <a:gradFill>
            <a:gsLst>
              <a:gs pos="0">
                <a:srgbClr val="F4F7FA">
                  <a:alpha val="0"/>
                </a:srgbClr>
              </a:gs>
              <a:gs pos="12000">
                <a:srgbClr val="F4F7FA">
                  <a:alpha val="78000"/>
                </a:srgbClr>
              </a:gs>
              <a:gs pos="34000">
                <a:srgbClr val="F4F7FA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25" name="RPReplay_Final1693214221">
            <a:hlinkClick r:id="" action="ppaction://media"/>
            <a:extLst>
              <a:ext uri="{FF2B5EF4-FFF2-40B4-BE49-F238E27FC236}">
                <a16:creationId xmlns:a16="http://schemas.microsoft.com/office/drawing/2014/main" id="{63C4E448-31D3-B3E7-C91C-48AC31618BA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" end="1345.3333"/>
                </p14:media>
              </p:ext>
            </p:extLst>
          </p:nvPr>
        </p:nvPicPr>
        <p:blipFill rotWithShape="1">
          <a:blip r:embed="rId6"/>
          <a:srcRect t="14409" r="208" b="26534"/>
          <a:stretch>
            <a:fillRect/>
          </a:stretch>
        </p:blipFill>
        <p:spPr>
          <a:xfrm>
            <a:off x="4461123" y="1444752"/>
            <a:ext cx="3366141" cy="4315968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6D6606E-2E65-A943-9385-29D6A4184C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BF7EDE6-5EC8-9147-9720-45D1BB38E8F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03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  <p:bldLst>
      <p:bldP spid="18" grpId="0"/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5D261851-E5D7-9541-C0B3-15BCB35A80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22"/>
          <a:stretch/>
        </p:blipFill>
        <p:spPr>
          <a:xfrm>
            <a:off x="838200" y="-18277129"/>
            <a:ext cx="46329600" cy="24438887"/>
          </a:xfrm>
          <a:prstGeom prst="rect">
            <a:avLst/>
          </a:prstGeom>
        </p:spPr>
      </p:pic>
      <p:pic>
        <p:nvPicPr>
          <p:cNvPr id="61" name="圖片 60">
            <a:extLst>
              <a:ext uri="{FF2B5EF4-FFF2-40B4-BE49-F238E27FC236}">
                <a16:creationId xmlns:a16="http://schemas.microsoft.com/office/drawing/2014/main" id="{0226FFA1-E5E9-D473-10A0-A5F2FBF0F7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369" y="228600"/>
            <a:ext cx="6779262" cy="6779262"/>
          </a:xfrm>
          <a:prstGeom prst="rect">
            <a:avLst/>
          </a:prstGeom>
        </p:spPr>
      </p:pic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5D02D32-2A52-B7B1-9CD6-A926C9993BA4}"/>
              </a:ext>
            </a:extLst>
          </p:cNvPr>
          <p:cNvCxnSpPr>
            <a:cxnSpLocks/>
          </p:cNvCxnSpPr>
          <p:nvPr/>
        </p:nvCxnSpPr>
        <p:spPr>
          <a:xfrm flipV="1">
            <a:off x="8140743" y="1249679"/>
            <a:ext cx="779737" cy="107419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D113836C-9556-15F9-2CE7-339E3D21EF79}"/>
              </a:ext>
            </a:extLst>
          </p:cNvPr>
          <p:cNvCxnSpPr>
            <a:cxnSpLocks/>
          </p:cNvCxnSpPr>
          <p:nvPr/>
        </p:nvCxnSpPr>
        <p:spPr>
          <a:xfrm flipV="1">
            <a:off x="8920480" y="1249678"/>
            <a:ext cx="2641600" cy="1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AFC0948-C332-8BA3-57B5-5068DABBC838}"/>
              </a:ext>
            </a:extLst>
          </p:cNvPr>
          <p:cNvSpPr txBox="1"/>
          <p:nvPr/>
        </p:nvSpPr>
        <p:spPr>
          <a:xfrm>
            <a:off x="8809727" y="880346"/>
            <a:ext cx="286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Clothes </a:t>
            </a:r>
            <a:r>
              <a:rPr lang="en-US" altLang="zh-TW" dirty="0" err="1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Recommandation</a:t>
            </a:r>
            <a:endParaRPr lang="en-US" altLang="zh-TW" dirty="0">
              <a:solidFill>
                <a:srgbClr val="444645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F7D5B37B-71E1-BD80-02C1-C07F277DDDA8}"/>
              </a:ext>
            </a:extLst>
          </p:cNvPr>
          <p:cNvSpPr txBox="1"/>
          <p:nvPr/>
        </p:nvSpPr>
        <p:spPr>
          <a:xfrm>
            <a:off x="8809727" y="1256266"/>
            <a:ext cx="286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Find the perfect style for</a:t>
            </a:r>
          </a:p>
          <a:p>
            <a:r>
              <a:rPr lang="en-US" altLang="zh-TW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you.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16CE19C-0809-FC3A-04E4-6AB457CDE2B7}"/>
              </a:ext>
            </a:extLst>
          </p:cNvPr>
          <p:cNvSpPr/>
          <p:nvPr/>
        </p:nvSpPr>
        <p:spPr>
          <a:xfrm>
            <a:off x="0" y="0"/>
            <a:ext cx="1800000" cy="6857998"/>
          </a:xfrm>
          <a:prstGeom prst="rect">
            <a:avLst/>
          </a:prstGeom>
          <a:gradFill>
            <a:gsLst>
              <a:gs pos="0">
                <a:srgbClr val="F4F7FA">
                  <a:alpha val="0"/>
                </a:srgbClr>
              </a:gs>
              <a:gs pos="12000">
                <a:srgbClr val="F4F7FA">
                  <a:alpha val="78000"/>
                </a:srgbClr>
              </a:gs>
              <a:gs pos="34000">
                <a:srgbClr val="F4F7FA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25" name="RPReplay_Final1693214221">
            <a:hlinkClick r:id="" action="ppaction://media"/>
            <a:extLst>
              <a:ext uri="{FF2B5EF4-FFF2-40B4-BE49-F238E27FC236}">
                <a16:creationId xmlns:a16="http://schemas.microsoft.com/office/drawing/2014/main" id="{63C4E448-31D3-B3E7-C91C-48AC31618BA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" end="1345.3333"/>
                </p14:media>
              </p:ext>
            </p:extLst>
          </p:nvPr>
        </p:nvPicPr>
        <p:blipFill rotWithShape="1">
          <a:blip r:embed="rId6"/>
          <a:srcRect t="14409" r="208" b="26534"/>
          <a:stretch>
            <a:fillRect/>
          </a:stretch>
        </p:blipFill>
        <p:spPr>
          <a:xfrm>
            <a:off x="4461123" y="1444752"/>
            <a:ext cx="3366141" cy="4315968"/>
          </a:xfrm>
          <a:prstGeom prst="rect">
            <a:avLst/>
          </a:prstGeom>
        </p:spPr>
      </p:pic>
      <p:sp>
        <p:nvSpPr>
          <p:cNvPr id="5" name="流程圖: 接點 4">
            <a:extLst>
              <a:ext uri="{FF2B5EF4-FFF2-40B4-BE49-F238E27FC236}">
                <a16:creationId xmlns:a16="http://schemas.microsoft.com/office/drawing/2014/main" id="{C264D327-1983-58AD-8737-1F888876E844}"/>
              </a:ext>
            </a:extLst>
          </p:cNvPr>
          <p:cNvSpPr/>
          <p:nvPr/>
        </p:nvSpPr>
        <p:spPr>
          <a:xfrm>
            <a:off x="7213600" y="3602736"/>
            <a:ext cx="198120" cy="198120"/>
          </a:xfrm>
          <a:prstGeom prst="flowChartConnector">
            <a:avLst/>
          </a:prstGeom>
          <a:solidFill>
            <a:srgbClr val="444645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流程圖: 接點 5">
            <a:extLst>
              <a:ext uri="{FF2B5EF4-FFF2-40B4-BE49-F238E27FC236}">
                <a16:creationId xmlns:a16="http://schemas.microsoft.com/office/drawing/2014/main" id="{EFFE508F-29CC-D84E-992F-379836511938}"/>
              </a:ext>
            </a:extLst>
          </p:cNvPr>
          <p:cNvSpPr/>
          <p:nvPr/>
        </p:nvSpPr>
        <p:spPr>
          <a:xfrm>
            <a:off x="5996940" y="5215128"/>
            <a:ext cx="198120" cy="198120"/>
          </a:xfrm>
          <a:prstGeom prst="flowChartConnector">
            <a:avLst/>
          </a:prstGeom>
          <a:solidFill>
            <a:srgbClr val="444645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流程圖: 接點 6">
            <a:extLst>
              <a:ext uri="{FF2B5EF4-FFF2-40B4-BE49-F238E27FC236}">
                <a16:creationId xmlns:a16="http://schemas.microsoft.com/office/drawing/2014/main" id="{5B5696E9-1EF8-3E95-E1DF-D164942A13D0}"/>
              </a:ext>
            </a:extLst>
          </p:cNvPr>
          <p:cNvSpPr/>
          <p:nvPr/>
        </p:nvSpPr>
        <p:spPr>
          <a:xfrm>
            <a:off x="6045133" y="3732276"/>
            <a:ext cx="198120" cy="198120"/>
          </a:xfrm>
          <a:prstGeom prst="flowChartConnector">
            <a:avLst/>
          </a:prstGeom>
          <a:solidFill>
            <a:srgbClr val="444645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27126F6-091A-6A44-915B-954A52162A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8D045C7-07E5-9E40-895F-88A65EA0A3E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36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8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83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5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5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A7CABF2-11C5-0737-B4D8-5E0442645B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22"/>
          <a:stretch/>
        </p:blipFill>
        <p:spPr>
          <a:xfrm>
            <a:off x="838200" y="-18277129"/>
            <a:ext cx="46329600" cy="24438887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16CE19C-0809-FC3A-04E4-6AB457CDE2B7}"/>
              </a:ext>
            </a:extLst>
          </p:cNvPr>
          <p:cNvSpPr/>
          <p:nvPr/>
        </p:nvSpPr>
        <p:spPr>
          <a:xfrm>
            <a:off x="0" y="0"/>
            <a:ext cx="1800000" cy="6857998"/>
          </a:xfrm>
          <a:prstGeom prst="rect">
            <a:avLst/>
          </a:prstGeom>
          <a:gradFill>
            <a:gsLst>
              <a:gs pos="0">
                <a:srgbClr val="F4F7FA">
                  <a:alpha val="0"/>
                </a:srgbClr>
              </a:gs>
              <a:gs pos="12000">
                <a:srgbClr val="F4F7FA">
                  <a:alpha val="78000"/>
                </a:srgbClr>
              </a:gs>
              <a:gs pos="34000">
                <a:srgbClr val="F4F7FA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61" name="圖片 60">
            <a:extLst>
              <a:ext uri="{FF2B5EF4-FFF2-40B4-BE49-F238E27FC236}">
                <a16:creationId xmlns:a16="http://schemas.microsoft.com/office/drawing/2014/main" id="{0226FFA1-E5E9-D473-10A0-A5F2FBF0F7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369" y="228600"/>
            <a:ext cx="6779262" cy="6779262"/>
          </a:xfrm>
          <a:prstGeom prst="rect">
            <a:avLst/>
          </a:prstGeom>
        </p:spPr>
      </p:pic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8674864F-B13C-0AEA-86E5-F23570208928}"/>
              </a:ext>
            </a:extLst>
          </p:cNvPr>
          <p:cNvCxnSpPr>
            <a:cxnSpLocks/>
          </p:cNvCxnSpPr>
          <p:nvPr/>
        </p:nvCxnSpPr>
        <p:spPr>
          <a:xfrm flipV="1">
            <a:off x="8140743" y="1249679"/>
            <a:ext cx="779737" cy="107419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DC9A767-83C0-1E2E-D813-4D1FA6C943D0}"/>
              </a:ext>
            </a:extLst>
          </p:cNvPr>
          <p:cNvCxnSpPr>
            <a:cxnSpLocks/>
          </p:cNvCxnSpPr>
          <p:nvPr/>
        </p:nvCxnSpPr>
        <p:spPr>
          <a:xfrm flipV="1">
            <a:off x="8920480" y="1249678"/>
            <a:ext cx="2641600" cy="1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CF381624-61DF-FAFC-0346-4C6CA05EADCB}"/>
              </a:ext>
            </a:extLst>
          </p:cNvPr>
          <p:cNvSpPr txBox="1"/>
          <p:nvPr/>
        </p:nvSpPr>
        <p:spPr>
          <a:xfrm>
            <a:off x="8809727" y="880346"/>
            <a:ext cx="2866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Clothes </a:t>
            </a:r>
            <a:r>
              <a:rPr lang="en-US" altLang="zh-TW" dirty="0" err="1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Recommandation</a:t>
            </a:r>
            <a:endParaRPr lang="en-US" altLang="zh-TW" dirty="0">
              <a:solidFill>
                <a:srgbClr val="444645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7F39B805-9765-C7AC-61E1-EEC28526A6F2}"/>
              </a:ext>
            </a:extLst>
          </p:cNvPr>
          <p:cNvSpPr txBox="1"/>
          <p:nvPr/>
        </p:nvSpPr>
        <p:spPr>
          <a:xfrm>
            <a:off x="8809727" y="1256266"/>
            <a:ext cx="286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Find the perfect style for</a:t>
            </a:r>
          </a:p>
          <a:p>
            <a:r>
              <a:rPr lang="en-US" altLang="zh-TW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you.</a:t>
            </a:r>
          </a:p>
        </p:txBody>
      </p:sp>
      <p:pic>
        <p:nvPicPr>
          <p:cNvPr id="10" name="RPReplay_Final1693214221">
            <a:hlinkClick r:id="" action="ppaction://media"/>
            <a:extLst>
              <a:ext uri="{FF2B5EF4-FFF2-40B4-BE49-F238E27FC236}">
                <a16:creationId xmlns:a16="http://schemas.microsoft.com/office/drawing/2014/main" id="{31B758A2-CD39-5A2E-F72A-79ADCFF17F4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" end="1345.3333"/>
                </p14:media>
              </p:ext>
            </p:extLst>
          </p:nvPr>
        </p:nvPicPr>
        <p:blipFill rotWithShape="1">
          <a:blip r:embed="rId6"/>
          <a:srcRect t="14409" r="208" b="26534"/>
          <a:stretch>
            <a:fillRect/>
          </a:stretch>
        </p:blipFill>
        <p:spPr>
          <a:xfrm>
            <a:off x="4461123" y="1444752"/>
            <a:ext cx="3366141" cy="4315968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0E36D76-A0C1-A742-88BD-A59CE6E6A3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7F7F3D5-3727-3F49-8340-C1ECDF5B35B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803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" presetClass="exit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0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  <p:bldLst>
      <p:bldP spid="8" grpId="0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1413368F-D19B-6DFC-F035-13265EC6D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47"/>
          <a:stretch/>
        </p:blipFill>
        <p:spPr>
          <a:xfrm>
            <a:off x="0" y="-2"/>
            <a:ext cx="12191999" cy="6518789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16CE19C-0809-FC3A-04E4-6AB457CDE2B7}"/>
              </a:ext>
            </a:extLst>
          </p:cNvPr>
          <p:cNvSpPr/>
          <p:nvPr/>
        </p:nvSpPr>
        <p:spPr>
          <a:xfrm>
            <a:off x="0" y="0"/>
            <a:ext cx="1800000" cy="6857998"/>
          </a:xfrm>
          <a:prstGeom prst="rect">
            <a:avLst/>
          </a:prstGeom>
          <a:gradFill>
            <a:gsLst>
              <a:gs pos="0">
                <a:srgbClr val="F4F7FA">
                  <a:alpha val="0"/>
                </a:srgbClr>
              </a:gs>
              <a:gs pos="12000">
                <a:srgbClr val="F4F7FA">
                  <a:alpha val="78000"/>
                </a:srgbClr>
              </a:gs>
              <a:gs pos="34000">
                <a:srgbClr val="F4F7FA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61" name="圖片 60">
            <a:extLst>
              <a:ext uri="{FF2B5EF4-FFF2-40B4-BE49-F238E27FC236}">
                <a16:creationId xmlns:a16="http://schemas.microsoft.com/office/drawing/2014/main" id="{0226FFA1-E5E9-D473-10A0-A5F2FBF0F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034" y="7054515"/>
            <a:ext cx="1173484" cy="1173484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956D661-947D-184F-BC8F-4D900694E6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CAC4C4-7526-9749-96DB-0CB29E5882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61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1413368F-D19B-6DFC-F035-13265EC6D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47"/>
          <a:stretch/>
        </p:blipFill>
        <p:spPr>
          <a:xfrm>
            <a:off x="0" y="-2"/>
            <a:ext cx="12191999" cy="6518789"/>
          </a:xfrm>
          <a:prstGeom prst="rect">
            <a:avLst/>
          </a:prstGeom>
        </p:spPr>
      </p:pic>
      <p:sp>
        <p:nvSpPr>
          <p:cNvPr id="9" name="矩形 2">
            <a:extLst>
              <a:ext uri="{FF2B5EF4-FFF2-40B4-BE49-F238E27FC236}">
                <a16:creationId xmlns:a16="http://schemas.microsoft.com/office/drawing/2014/main" id="{96BFE751-D8A9-D841-A475-A8C5E3B5072C}"/>
              </a:ext>
            </a:extLst>
          </p:cNvPr>
          <p:cNvSpPr/>
          <p:nvPr/>
        </p:nvSpPr>
        <p:spPr>
          <a:xfrm>
            <a:off x="-1" y="0"/>
            <a:ext cx="4082144" cy="6857998"/>
          </a:xfrm>
          <a:prstGeom prst="rect">
            <a:avLst/>
          </a:prstGeom>
          <a:gradFill>
            <a:gsLst>
              <a:gs pos="100000">
                <a:srgbClr val="F4F7FA">
                  <a:alpha val="0"/>
                </a:srgbClr>
              </a:gs>
              <a:gs pos="78000">
                <a:srgbClr val="F4F7FA">
                  <a:alpha val="50000"/>
                </a:srgbClr>
              </a:gs>
              <a:gs pos="41000">
                <a:srgbClr val="F4F7FA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16CE19C-0809-FC3A-04E4-6AB457CDE2B7}"/>
              </a:ext>
            </a:extLst>
          </p:cNvPr>
          <p:cNvSpPr/>
          <p:nvPr/>
        </p:nvSpPr>
        <p:spPr>
          <a:xfrm>
            <a:off x="0" y="0"/>
            <a:ext cx="1800000" cy="6857998"/>
          </a:xfrm>
          <a:prstGeom prst="rect">
            <a:avLst/>
          </a:prstGeom>
          <a:gradFill>
            <a:gsLst>
              <a:gs pos="0">
                <a:srgbClr val="F4F7FA">
                  <a:alpha val="0"/>
                </a:srgbClr>
              </a:gs>
              <a:gs pos="12000">
                <a:srgbClr val="F4F7FA">
                  <a:alpha val="78000"/>
                </a:srgbClr>
              </a:gs>
              <a:gs pos="34000">
                <a:srgbClr val="F4F7FA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61" name="圖片 60">
            <a:extLst>
              <a:ext uri="{FF2B5EF4-FFF2-40B4-BE49-F238E27FC236}">
                <a16:creationId xmlns:a16="http://schemas.microsoft.com/office/drawing/2014/main" id="{0226FFA1-E5E9-D473-10A0-A5F2FBF0F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034" y="7054515"/>
            <a:ext cx="1173484" cy="1173484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956D661-947D-184F-BC8F-4D900694E6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CAC4C4-7526-9749-96DB-0CB29E5882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890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toryboard2">
            <a:hlinkClick r:id="" action="ppaction://media"/>
            <a:extLst>
              <a:ext uri="{FF2B5EF4-FFF2-40B4-BE49-F238E27FC236}">
                <a16:creationId xmlns:a16="http://schemas.microsoft.com/office/drawing/2014/main" id="{04563156-4774-A2CF-B436-61CD40FD6B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2">
            <a:extLst>
              <a:ext uri="{FF2B5EF4-FFF2-40B4-BE49-F238E27FC236}">
                <a16:creationId xmlns:a16="http://schemas.microsoft.com/office/drawing/2014/main" id="{8C4E2B61-8AE7-2E4E-8929-FB2A6E799CEC}"/>
              </a:ext>
            </a:extLst>
          </p:cNvPr>
          <p:cNvSpPr/>
          <p:nvPr/>
        </p:nvSpPr>
        <p:spPr>
          <a:xfrm>
            <a:off x="-1" y="0"/>
            <a:ext cx="4082144" cy="6857998"/>
          </a:xfrm>
          <a:prstGeom prst="rect">
            <a:avLst/>
          </a:prstGeom>
          <a:gradFill>
            <a:gsLst>
              <a:gs pos="100000">
                <a:srgbClr val="F4F7FA">
                  <a:alpha val="0"/>
                </a:srgbClr>
              </a:gs>
              <a:gs pos="78000">
                <a:srgbClr val="F4F7FA">
                  <a:alpha val="50000"/>
                </a:srgbClr>
              </a:gs>
              <a:gs pos="41000">
                <a:srgbClr val="F4F7FA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05D5A5E-8BCF-124B-8F06-B8CB6B0702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011F9F4-3ADA-7442-836E-1CFC821738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54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86E08363-1E06-2DDA-3F84-656AAA6534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48"/>
          <a:stretch/>
        </p:blipFill>
        <p:spPr>
          <a:xfrm>
            <a:off x="0" y="0"/>
            <a:ext cx="12191999" cy="6573520"/>
          </a:xfrm>
          <a:prstGeom prst="rect">
            <a:avLst/>
          </a:prstGeom>
        </p:spPr>
      </p:pic>
      <p:sp>
        <p:nvSpPr>
          <p:cNvPr id="5" name="矩形 2">
            <a:extLst>
              <a:ext uri="{FF2B5EF4-FFF2-40B4-BE49-F238E27FC236}">
                <a16:creationId xmlns:a16="http://schemas.microsoft.com/office/drawing/2014/main" id="{D0A8B9FB-8F3C-6C44-A340-3DBF5899A517}"/>
              </a:ext>
            </a:extLst>
          </p:cNvPr>
          <p:cNvSpPr/>
          <p:nvPr/>
        </p:nvSpPr>
        <p:spPr>
          <a:xfrm>
            <a:off x="-1" y="0"/>
            <a:ext cx="4082144" cy="6857998"/>
          </a:xfrm>
          <a:prstGeom prst="rect">
            <a:avLst/>
          </a:prstGeom>
          <a:gradFill>
            <a:gsLst>
              <a:gs pos="100000">
                <a:srgbClr val="F4F7FA">
                  <a:alpha val="0"/>
                </a:srgbClr>
              </a:gs>
              <a:gs pos="78000">
                <a:srgbClr val="F4F7FA">
                  <a:alpha val="50000"/>
                </a:srgbClr>
              </a:gs>
              <a:gs pos="41000">
                <a:srgbClr val="F4F7FA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3B07196-C677-634B-ABD2-6019834C1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7E33DB-A121-7F43-859B-8E9F62A2DC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23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7850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8">
            <a:extLst>
              <a:ext uri="{FF2B5EF4-FFF2-40B4-BE49-F238E27FC236}">
                <a16:creationId xmlns:a16="http://schemas.microsoft.com/office/drawing/2014/main" id="{1C125CCB-F259-1D44-89CF-07474EC9C1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8" r="21518"/>
          <a:stretch/>
        </p:blipFill>
        <p:spPr>
          <a:xfrm>
            <a:off x="-1" y="568963"/>
            <a:ext cx="7826186" cy="6096000"/>
          </a:xfrm>
          <a:prstGeom prst="rect">
            <a:avLst/>
          </a:prstGeom>
        </p:spPr>
      </p:pic>
      <p:cxnSp>
        <p:nvCxnSpPr>
          <p:cNvPr id="7" name="直線接點 36">
            <a:extLst>
              <a:ext uri="{FF2B5EF4-FFF2-40B4-BE49-F238E27FC236}">
                <a16:creationId xmlns:a16="http://schemas.microsoft.com/office/drawing/2014/main" id="{09F87260-FDFA-AB4F-A42C-FDB752B81DDD}"/>
              </a:ext>
            </a:extLst>
          </p:cNvPr>
          <p:cNvCxnSpPr>
            <a:cxnSpLocks/>
          </p:cNvCxnSpPr>
          <p:nvPr/>
        </p:nvCxnSpPr>
        <p:spPr>
          <a:xfrm flipV="1">
            <a:off x="5961075" y="761999"/>
            <a:ext cx="3287700" cy="693422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39">
            <a:extLst>
              <a:ext uri="{FF2B5EF4-FFF2-40B4-BE49-F238E27FC236}">
                <a16:creationId xmlns:a16="http://schemas.microsoft.com/office/drawing/2014/main" id="{E50E2244-6858-8545-B202-D8BBF44F3271}"/>
              </a:ext>
            </a:extLst>
          </p:cNvPr>
          <p:cNvCxnSpPr>
            <a:cxnSpLocks/>
          </p:cNvCxnSpPr>
          <p:nvPr/>
        </p:nvCxnSpPr>
        <p:spPr>
          <a:xfrm flipH="1">
            <a:off x="9229328" y="762000"/>
            <a:ext cx="590312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41">
            <a:extLst>
              <a:ext uri="{FF2B5EF4-FFF2-40B4-BE49-F238E27FC236}">
                <a16:creationId xmlns:a16="http://schemas.microsoft.com/office/drawing/2014/main" id="{6E756824-427B-E641-9B14-E5D6BD270378}"/>
              </a:ext>
            </a:extLst>
          </p:cNvPr>
          <p:cNvCxnSpPr>
            <a:cxnSpLocks/>
          </p:cNvCxnSpPr>
          <p:nvPr/>
        </p:nvCxnSpPr>
        <p:spPr>
          <a:xfrm flipV="1">
            <a:off x="5994413" y="1253807"/>
            <a:ext cx="3276463" cy="73172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42">
            <a:extLst>
              <a:ext uri="{FF2B5EF4-FFF2-40B4-BE49-F238E27FC236}">
                <a16:creationId xmlns:a16="http://schemas.microsoft.com/office/drawing/2014/main" id="{0CFD3AAB-2BDF-3F47-97CD-BFFACAF493FC}"/>
              </a:ext>
            </a:extLst>
          </p:cNvPr>
          <p:cNvCxnSpPr>
            <a:cxnSpLocks/>
          </p:cNvCxnSpPr>
          <p:nvPr/>
        </p:nvCxnSpPr>
        <p:spPr>
          <a:xfrm flipH="1" flipV="1">
            <a:off x="9270876" y="1253807"/>
            <a:ext cx="1422590" cy="425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43">
            <a:extLst>
              <a:ext uri="{FF2B5EF4-FFF2-40B4-BE49-F238E27FC236}">
                <a16:creationId xmlns:a16="http://schemas.microsoft.com/office/drawing/2014/main" id="{85499A83-61DB-3F49-8EBE-A68464367D42}"/>
              </a:ext>
            </a:extLst>
          </p:cNvPr>
          <p:cNvCxnSpPr>
            <a:cxnSpLocks/>
          </p:cNvCxnSpPr>
          <p:nvPr/>
        </p:nvCxnSpPr>
        <p:spPr>
          <a:xfrm flipV="1">
            <a:off x="5598160" y="1985527"/>
            <a:ext cx="3748726" cy="95642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44">
            <a:extLst>
              <a:ext uri="{FF2B5EF4-FFF2-40B4-BE49-F238E27FC236}">
                <a16:creationId xmlns:a16="http://schemas.microsoft.com/office/drawing/2014/main" id="{48B7CC47-3811-6540-8D8F-19DC6EA728B4}"/>
              </a:ext>
            </a:extLst>
          </p:cNvPr>
          <p:cNvCxnSpPr>
            <a:cxnSpLocks/>
          </p:cNvCxnSpPr>
          <p:nvPr/>
        </p:nvCxnSpPr>
        <p:spPr>
          <a:xfrm flipH="1">
            <a:off x="9324785" y="1985527"/>
            <a:ext cx="1290070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45">
            <a:extLst>
              <a:ext uri="{FF2B5EF4-FFF2-40B4-BE49-F238E27FC236}">
                <a16:creationId xmlns:a16="http://schemas.microsoft.com/office/drawing/2014/main" id="{B4C57AFE-2E7D-C043-A152-99B9C928C839}"/>
              </a:ext>
            </a:extLst>
          </p:cNvPr>
          <p:cNvCxnSpPr>
            <a:cxnSpLocks/>
          </p:cNvCxnSpPr>
          <p:nvPr/>
        </p:nvCxnSpPr>
        <p:spPr>
          <a:xfrm flipV="1">
            <a:off x="5598160" y="2493545"/>
            <a:ext cx="3748726" cy="897706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46">
            <a:extLst>
              <a:ext uri="{FF2B5EF4-FFF2-40B4-BE49-F238E27FC236}">
                <a16:creationId xmlns:a16="http://schemas.microsoft.com/office/drawing/2014/main" id="{0CDAED01-F967-874E-A958-293BDCA474CE}"/>
              </a:ext>
            </a:extLst>
          </p:cNvPr>
          <p:cNvCxnSpPr>
            <a:cxnSpLocks/>
          </p:cNvCxnSpPr>
          <p:nvPr/>
        </p:nvCxnSpPr>
        <p:spPr>
          <a:xfrm flipH="1">
            <a:off x="9324785" y="2500885"/>
            <a:ext cx="1290070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接點 47">
            <a:extLst>
              <a:ext uri="{FF2B5EF4-FFF2-40B4-BE49-F238E27FC236}">
                <a16:creationId xmlns:a16="http://schemas.microsoft.com/office/drawing/2014/main" id="{B92E0DA1-926D-9941-9B1C-E95464FBDB2B}"/>
              </a:ext>
            </a:extLst>
          </p:cNvPr>
          <p:cNvCxnSpPr>
            <a:cxnSpLocks/>
          </p:cNvCxnSpPr>
          <p:nvPr/>
        </p:nvCxnSpPr>
        <p:spPr>
          <a:xfrm flipV="1">
            <a:off x="6273800" y="4125448"/>
            <a:ext cx="3101399" cy="1371112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接點 48">
            <a:extLst>
              <a:ext uri="{FF2B5EF4-FFF2-40B4-BE49-F238E27FC236}">
                <a16:creationId xmlns:a16="http://schemas.microsoft.com/office/drawing/2014/main" id="{949906F9-4E6B-7F41-992C-22BC66AF9627}"/>
              </a:ext>
            </a:extLst>
          </p:cNvPr>
          <p:cNvCxnSpPr>
            <a:cxnSpLocks/>
          </p:cNvCxnSpPr>
          <p:nvPr/>
        </p:nvCxnSpPr>
        <p:spPr>
          <a:xfrm flipH="1">
            <a:off x="9375199" y="4125448"/>
            <a:ext cx="1291037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55">
            <a:extLst>
              <a:ext uri="{FF2B5EF4-FFF2-40B4-BE49-F238E27FC236}">
                <a16:creationId xmlns:a16="http://schemas.microsoft.com/office/drawing/2014/main" id="{67C11381-55C4-6349-ADDE-AC845393250A}"/>
              </a:ext>
            </a:extLst>
          </p:cNvPr>
          <p:cNvSpPr txBox="1"/>
          <p:nvPr/>
        </p:nvSpPr>
        <p:spPr>
          <a:xfrm>
            <a:off x="9238337" y="381636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444645"/>
                </a:solidFill>
              </a:rPr>
              <a:t>Slot</a:t>
            </a:r>
          </a:p>
        </p:txBody>
      </p:sp>
      <p:sp>
        <p:nvSpPr>
          <p:cNvPr id="18" name="文字方塊 56">
            <a:extLst>
              <a:ext uri="{FF2B5EF4-FFF2-40B4-BE49-F238E27FC236}">
                <a16:creationId xmlns:a16="http://schemas.microsoft.com/office/drawing/2014/main" id="{38AD1872-A53D-7E40-B4D3-E5D1E1261B6B}"/>
              </a:ext>
            </a:extLst>
          </p:cNvPr>
          <p:cNvSpPr txBox="1"/>
          <p:nvPr/>
        </p:nvSpPr>
        <p:spPr>
          <a:xfrm>
            <a:off x="9248775" y="904923"/>
            <a:ext cx="1444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444645"/>
                </a:solidFill>
              </a:rPr>
              <a:t>Hard Cushion</a:t>
            </a:r>
          </a:p>
        </p:txBody>
      </p:sp>
      <p:sp>
        <p:nvSpPr>
          <p:cNvPr id="19" name="文字方塊 57">
            <a:extLst>
              <a:ext uri="{FF2B5EF4-FFF2-40B4-BE49-F238E27FC236}">
                <a16:creationId xmlns:a16="http://schemas.microsoft.com/office/drawing/2014/main" id="{C6D21793-D6E5-F142-90E1-70279BC136C3}"/>
              </a:ext>
            </a:extLst>
          </p:cNvPr>
          <p:cNvSpPr txBox="1"/>
          <p:nvPr/>
        </p:nvSpPr>
        <p:spPr>
          <a:xfrm>
            <a:off x="9248775" y="1617981"/>
            <a:ext cx="1366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444645"/>
                </a:solidFill>
              </a:rPr>
              <a:t>Soft Cushion</a:t>
            </a:r>
          </a:p>
        </p:txBody>
      </p:sp>
      <p:sp>
        <p:nvSpPr>
          <p:cNvPr id="20" name="文字方塊 58">
            <a:extLst>
              <a:ext uri="{FF2B5EF4-FFF2-40B4-BE49-F238E27FC236}">
                <a16:creationId xmlns:a16="http://schemas.microsoft.com/office/drawing/2014/main" id="{195FF2DD-C5C5-0D40-AD0C-68F0B1FFF55B}"/>
              </a:ext>
            </a:extLst>
          </p:cNvPr>
          <p:cNvSpPr txBox="1"/>
          <p:nvPr/>
        </p:nvSpPr>
        <p:spPr>
          <a:xfrm>
            <a:off x="9248775" y="2148087"/>
            <a:ext cx="1386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444645"/>
                </a:solidFill>
              </a:rPr>
              <a:t>Force Sensor</a:t>
            </a:r>
          </a:p>
        </p:txBody>
      </p:sp>
      <p:sp>
        <p:nvSpPr>
          <p:cNvPr id="21" name="文字方塊 59">
            <a:extLst>
              <a:ext uri="{FF2B5EF4-FFF2-40B4-BE49-F238E27FC236}">
                <a16:creationId xmlns:a16="http://schemas.microsoft.com/office/drawing/2014/main" id="{E09DD86B-8E5F-1948-BE92-0A238F1D1CCB}"/>
              </a:ext>
            </a:extLst>
          </p:cNvPr>
          <p:cNvSpPr txBox="1"/>
          <p:nvPr/>
        </p:nvSpPr>
        <p:spPr>
          <a:xfrm>
            <a:off x="9298105" y="3756116"/>
            <a:ext cx="1368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444645"/>
                </a:solidFill>
              </a:rPr>
              <a:t>WS2812 LED</a:t>
            </a:r>
          </a:p>
        </p:txBody>
      </p:sp>
      <p:sp>
        <p:nvSpPr>
          <p:cNvPr id="22" name="矩形 2">
            <a:extLst>
              <a:ext uri="{FF2B5EF4-FFF2-40B4-BE49-F238E27FC236}">
                <a16:creationId xmlns:a16="http://schemas.microsoft.com/office/drawing/2014/main" id="{57B35010-427E-3742-8142-DF8804EEE5DE}"/>
              </a:ext>
            </a:extLst>
          </p:cNvPr>
          <p:cNvSpPr/>
          <p:nvPr/>
        </p:nvSpPr>
        <p:spPr>
          <a:xfrm>
            <a:off x="-1" y="0"/>
            <a:ext cx="4082144" cy="6857998"/>
          </a:xfrm>
          <a:prstGeom prst="rect">
            <a:avLst/>
          </a:prstGeom>
          <a:gradFill>
            <a:gsLst>
              <a:gs pos="100000">
                <a:srgbClr val="F4F7FA">
                  <a:alpha val="0"/>
                </a:srgbClr>
              </a:gs>
              <a:gs pos="78000">
                <a:srgbClr val="F4F7FA">
                  <a:alpha val="50000"/>
                </a:srgbClr>
              </a:gs>
              <a:gs pos="41000">
                <a:srgbClr val="F4F7FA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2843A17B-65A6-C942-AE95-3000A811B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E4EBC65-AA5F-EC47-9535-9469299D47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40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16103E70-D02F-FA4A-B78B-525066051CC4}"/>
              </a:ext>
            </a:extLst>
          </p:cNvPr>
          <p:cNvSpPr/>
          <p:nvPr/>
        </p:nvSpPr>
        <p:spPr>
          <a:xfrm>
            <a:off x="5994746" y="2828603"/>
            <a:ext cx="2030861" cy="2030861"/>
          </a:xfrm>
          <a:prstGeom prst="ellipse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95000">
                <a:srgbClr val="FBBC05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77" name="圖片 76">
            <a:extLst>
              <a:ext uri="{FF2B5EF4-FFF2-40B4-BE49-F238E27FC236}">
                <a16:creationId xmlns:a16="http://schemas.microsoft.com/office/drawing/2014/main" id="{2C6C5238-9DE5-DBC8-8EB6-B8E07EFC7C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255" y="2561042"/>
            <a:ext cx="2298422" cy="2298422"/>
          </a:xfrm>
          <a:prstGeom prst="rect">
            <a:avLst/>
          </a:prstGeom>
        </p:spPr>
      </p:pic>
      <p:sp>
        <p:nvSpPr>
          <p:cNvPr id="59" name="文字方塊 58">
            <a:extLst>
              <a:ext uri="{FF2B5EF4-FFF2-40B4-BE49-F238E27FC236}">
                <a16:creationId xmlns:a16="http://schemas.microsoft.com/office/drawing/2014/main" id="{203B8A36-E631-A9BB-232D-89543ECC5634}"/>
              </a:ext>
            </a:extLst>
          </p:cNvPr>
          <p:cNvSpPr txBox="1"/>
          <p:nvPr/>
        </p:nvSpPr>
        <p:spPr>
          <a:xfrm>
            <a:off x="9891618" y="1773917"/>
            <a:ext cx="19473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Location</a:t>
            </a:r>
            <a:r>
              <a:rPr lang="zh-TW" altLang="en-US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：</a:t>
            </a:r>
            <a:r>
              <a:rPr lang="en-US" altLang="zh-TW" kern="100" dirty="0">
                <a:solidFill>
                  <a:srgbClr val="444645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Taipei</a:t>
            </a:r>
          </a:p>
        </p:txBody>
      </p:sp>
      <p:sp>
        <p:nvSpPr>
          <p:cNvPr id="61" name="文字方塊 60">
            <a:extLst>
              <a:ext uri="{FF2B5EF4-FFF2-40B4-BE49-F238E27FC236}">
                <a16:creationId xmlns:a16="http://schemas.microsoft.com/office/drawing/2014/main" id="{079BA9FA-D852-EBF9-021A-F4B80CEFAF33}"/>
              </a:ext>
            </a:extLst>
          </p:cNvPr>
          <p:cNvSpPr txBox="1"/>
          <p:nvPr/>
        </p:nvSpPr>
        <p:spPr>
          <a:xfrm>
            <a:off x="10374778" y="2966705"/>
            <a:ext cx="14745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MBTI</a:t>
            </a:r>
            <a:r>
              <a:rPr lang="zh-TW" altLang="en-US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INTP</a:t>
            </a:r>
          </a:p>
        </p:txBody>
      </p:sp>
      <p:cxnSp>
        <p:nvCxnSpPr>
          <p:cNvPr id="69" name="直線接點 68">
            <a:extLst>
              <a:ext uri="{FF2B5EF4-FFF2-40B4-BE49-F238E27FC236}">
                <a16:creationId xmlns:a16="http://schemas.microsoft.com/office/drawing/2014/main" id="{B1937E7C-01D5-9CFB-EAB7-132CAEF1919A}"/>
              </a:ext>
            </a:extLst>
          </p:cNvPr>
          <p:cNvCxnSpPr>
            <a:cxnSpLocks/>
          </p:cNvCxnSpPr>
          <p:nvPr/>
        </p:nvCxnSpPr>
        <p:spPr>
          <a:xfrm>
            <a:off x="8425032" y="2161498"/>
            <a:ext cx="3420000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0" name="直線接點 69">
            <a:extLst>
              <a:ext uri="{FF2B5EF4-FFF2-40B4-BE49-F238E27FC236}">
                <a16:creationId xmlns:a16="http://schemas.microsoft.com/office/drawing/2014/main" id="{0BF34A64-98A4-BB69-EEE1-011391E4E547}"/>
              </a:ext>
            </a:extLst>
          </p:cNvPr>
          <p:cNvCxnSpPr>
            <a:cxnSpLocks/>
          </p:cNvCxnSpPr>
          <p:nvPr/>
        </p:nvCxnSpPr>
        <p:spPr>
          <a:xfrm>
            <a:off x="8418976" y="3334004"/>
            <a:ext cx="3420000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63" name="文字方塊 62">
            <a:extLst>
              <a:ext uri="{FF2B5EF4-FFF2-40B4-BE49-F238E27FC236}">
                <a16:creationId xmlns:a16="http://schemas.microsoft.com/office/drawing/2014/main" id="{F2FC1153-F7BD-78A5-ECB9-E3962CB3D2C9}"/>
              </a:ext>
            </a:extLst>
          </p:cNvPr>
          <p:cNvSpPr txBox="1"/>
          <p:nvPr/>
        </p:nvSpPr>
        <p:spPr>
          <a:xfrm>
            <a:off x="9455607" y="4145349"/>
            <a:ext cx="23889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Hobby</a:t>
            </a:r>
            <a:r>
              <a:rPr lang="zh-TW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Photography</a:t>
            </a:r>
          </a:p>
        </p:txBody>
      </p:sp>
      <p:cxnSp>
        <p:nvCxnSpPr>
          <p:cNvPr id="68" name="直線接點 67">
            <a:extLst>
              <a:ext uri="{FF2B5EF4-FFF2-40B4-BE49-F238E27FC236}">
                <a16:creationId xmlns:a16="http://schemas.microsoft.com/office/drawing/2014/main" id="{B26F9384-E86B-2725-D49F-68DEE2B4A8EE}"/>
              </a:ext>
            </a:extLst>
          </p:cNvPr>
          <p:cNvCxnSpPr>
            <a:cxnSpLocks/>
          </p:cNvCxnSpPr>
          <p:nvPr/>
        </p:nvCxnSpPr>
        <p:spPr>
          <a:xfrm>
            <a:off x="8424552" y="4514681"/>
            <a:ext cx="3420000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65" name="文字方塊 64">
            <a:extLst>
              <a:ext uri="{FF2B5EF4-FFF2-40B4-BE49-F238E27FC236}">
                <a16:creationId xmlns:a16="http://schemas.microsoft.com/office/drawing/2014/main" id="{0F882522-C7F9-CCD7-3B89-43DF998BCB47}"/>
              </a:ext>
            </a:extLst>
          </p:cNvPr>
          <p:cNvSpPr txBox="1"/>
          <p:nvPr/>
        </p:nvSpPr>
        <p:spPr>
          <a:xfrm>
            <a:off x="8386445" y="5310695"/>
            <a:ext cx="34628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Hope</a:t>
            </a:r>
            <a:r>
              <a:rPr lang="zh-TW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Improve self-confidence 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206A141-ECE8-94E6-52F8-3AE2560470FD}"/>
              </a:ext>
            </a:extLst>
          </p:cNvPr>
          <p:cNvSpPr txBox="1"/>
          <p:nvPr/>
        </p:nvSpPr>
        <p:spPr>
          <a:xfrm>
            <a:off x="3961728" y="568186"/>
            <a:ext cx="609689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sz="3200" kern="100" dirty="0">
                <a:solidFill>
                  <a:srgbClr val="444645"/>
                </a:solidFill>
                <a:effectLst/>
                <a:latin typeface="Roboto Black" panose="02000000000000000000" pitchFamily="2" charset="0"/>
                <a:ea typeface="Roboto Black" panose="02000000000000000000" pitchFamily="2" charset="0"/>
                <a:cs typeface="Times New Roman" panose="02020603050405020304" pitchFamily="18" charset="0"/>
              </a:rPr>
              <a:t>Persona</a:t>
            </a:r>
            <a:endParaRPr lang="zh-TW" altLang="zh-TW" sz="3200" kern="100" dirty="0">
              <a:solidFill>
                <a:srgbClr val="444645"/>
              </a:solidFill>
              <a:effectLst/>
              <a:latin typeface="Roboto Black" panose="020000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A55448E1-BC65-AAFF-4F38-D37042A8FEB6}"/>
              </a:ext>
            </a:extLst>
          </p:cNvPr>
          <p:cNvSpPr txBox="1"/>
          <p:nvPr/>
        </p:nvSpPr>
        <p:spPr>
          <a:xfrm>
            <a:off x="2146357" y="1785652"/>
            <a:ext cx="16719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Name</a:t>
            </a:r>
            <a:r>
              <a:rPr lang="zh-TW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Elena</a:t>
            </a:r>
            <a:endParaRPr lang="zh-TW" altLang="zh-TW" sz="1800" kern="100" dirty="0">
              <a:solidFill>
                <a:srgbClr val="444645"/>
              </a:solidFill>
              <a:effectLst/>
              <a:latin typeface="Roboto Medium" panose="020000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BAEF8143-EDBF-E7F5-503F-A8E6F0417680}"/>
              </a:ext>
            </a:extLst>
          </p:cNvPr>
          <p:cNvSpPr txBox="1"/>
          <p:nvPr/>
        </p:nvSpPr>
        <p:spPr>
          <a:xfrm>
            <a:off x="2156645" y="2961116"/>
            <a:ext cx="12054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Age</a:t>
            </a:r>
            <a:r>
              <a:rPr lang="zh-TW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25</a:t>
            </a:r>
            <a:endParaRPr lang="zh-TW" altLang="zh-TW" sz="1800" kern="100" dirty="0">
              <a:solidFill>
                <a:srgbClr val="444645"/>
              </a:solidFill>
              <a:effectLst/>
              <a:latin typeface="Roboto Medium" panose="020000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cxnSp>
        <p:nvCxnSpPr>
          <p:cNvPr id="32" name="直線接點 31">
            <a:extLst>
              <a:ext uri="{FF2B5EF4-FFF2-40B4-BE49-F238E27FC236}">
                <a16:creationId xmlns:a16="http://schemas.microsoft.com/office/drawing/2014/main" id="{8EABD067-6C6F-E229-7F19-DA3AE7BBFE4D}"/>
              </a:ext>
            </a:extLst>
          </p:cNvPr>
          <p:cNvCxnSpPr>
            <a:cxnSpLocks/>
          </p:cNvCxnSpPr>
          <p:nvPr/>
        </p:nvCxnSpPr>
        <p:spPr>
          <a:xfrm flipV="1">
            <a:off x="5546936" y="4352270"/>
            <a:ext cx="296017" cy="170617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6D1EB938-5A33-455A-7BDB-CC5C8AAA5C35}"/>
              </a:ext>
            </a:extLst>
          </p:cNvPr>
          <p:cNvSpPr txBox="1"/>
          <p:nvPr/>
        </p:nvSpPr>
        <p:spPr>
          <a:xfrm>
            <a:off x="2146357" y="4141264"/>
            <a:ext cx="32841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Occupation</a:t>
            </a:r>
            <a:r>
              <a:rPr lang="zh-TW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Silicon Engineer</a:t>
            </a:r>
            <a:endParaRPr lang="zh-TW" altLang="zh-TW" sz="1800" kern="100" dirty="0">
              <a:solidFill>
                <a:srgbClr val="444645"/>
              </a:solidFill>
              <a:effectLst/>
              <a:latin typeface="Roboto Medium" panose="020000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9EB1B805-A156-D802-D361-40AB23C73E48}"/>
              </a:ext>
            </a:extLst>
          </p:cNvPr>
          <p:cNvSpPr txBox="1"/>
          <p:nvPr/>
        </p:nvSpPr>
        <p:spPr>
          <a:xfrm>
            <a:off x="2149105" y="5311799"/>
            <a:ext cx="15956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Salary</a:t>
            </a:r>
            <a:r>
              <a:rPr lang="zh-TW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sz="1800" kern="100" dirty="0">
                <a:solidFill>
                  <a:srgbClr val="444645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90k</a:t>
            </a:r>
            <a:endParaRPr lang="zh-TW" altLang="zh-TW" sz="1800" kern="100" dirty="0">
              <a:solidFill>
                <a:srgbClr val="444645"/>
              </a:solidFill>
              <a:effectLst/>
              <a:latin typeface="Roboto Medium" panose="020000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cxnSp>
        <p:nvCxnSpPr>
          <p:cNvPr id="41" name="直線接點 40">
            <a:extLst>
              <a:ext uri="{FF2B5EF4-FFF2-40B4-BE49-F238E27FC236}">
                <a16:creationId xmlns:a16="http://schemas.microsoft.com/office/drawing/2014/main" id="{49A07FC5-83D4-58F1-CAD9-F4A3F78FC534}"/>
              </a:ext>
            </a:extLst>
          </p:cNvPr>
          <p:cNvCxnSpPr>
            <a:cxnSpLocks/>
          </p:cNvCxnSpPr>
          <p:nvPr/>
        </p:nvCxnSpPr>
        <p:spPr>
          <a:xfrm flipH="1" flipV="1">
            <a:off x="5540309" y="2154268"/>
            <a:ext cx="296017" cy="170617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直線接點 42">
            <a:extLst>
              <a:ext uri="{FF2B5EF4-FFF2-40B4-BE49-F238E27FC236}">
                <a16:creationId xmlns:a16="http://schemas.microsoft.com/office/drawing/2014/main" id="{06830CD0-6505-DB5A-6265-B8894787053C}"/>
              </a:ext>
            </a:extLst>
          </p:cNvPr>
          <p:cNvCxnSpPr>
            <a:cxnSpLocks/>
          </p:cNvCxnSpPr>
          <p:nvPr/>
        </p:nvCxnSpPr>
        <p:spPr>
          <a:xfrm flipH="1" flipV="1">
            <a:off x="5566357" y="3326892"/>
            <a:ext cx="296017" cy="170617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5" name="直線接點 44">
            <a:extLst>
              <a:ext uri="{FF2B5EF4-FFF2-40B4-BE49-F238E27FC236}">
                <a16:creationId xmlns:a16="http://schemas.microsoft.com/office/drawing/2014/main" id="{F6001A92-ED9A-2B30-48C3-6F4BD07C4A27}"/>
              </a:ext>
            </a:extLst>
          </p:cNvPr>
          <p:cNvCxnSpPr>
            <a:cxnSpLocks/>
          </p:cNvCxnSpPr>
          <p:nvPr/>
        </p:nvCxnSpPr>
        <p:spPr>
          <a:xfrm flipV="1">
            <a:off x="5548710" y="5522745"/>
            <a:ext cx="296017" cy="170617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3" name="直線接點 52">
            <a:extLst>
              <a:ext uri="{FF2B5EF4-FFF2-40B4-BE49-F238E27FC236}">
                <a16:creationId xmlns:a16="http://schemas.microsoft.com/office/drawing/2014/main" id="{F0FCE5D7-66BC-F567-DB68-B5C135E0CA65}"/>
              </a:ext>
            </a:extLst>
          </p:cNvPr>
          <p:cNvCxnSpPr>
            <a:cxnSpLocks/>
          </p:cNvCxnSpPr>
          <p:nvPr/>
        </p:nvCxnSpPr>
        <p:spPr>
          <a:xfrm>
            <a:off x="8424552" y="5687187"/>
            <a:ext cx="3420000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4" name="直線接點 53">
            <a:extLst>
              <a:ext uri="{FF2B5EF4-FFF2-40B4-BE49-F238E27FC236}">
                <a16:creationId xmlns:a16="http://schemas.microsoft.com/office/drawing/2014/main" id="{7C0FE3CB-BC02-5CB3-241B-C25EF8DA881F}"/>
              </a:ext>
            </a:extLst>
          </p:cNvPr>
          <p:cNvCxnSpPr>
            <a:cxnSpLocks/>
          </p:cNvCxnSpPr>
          <p:nvPr/>
        </p:nvCxnSpPr>
        <p:spPr>
          <a:xfrm flipH="1" flipV="1">
            <a:off x="8127762" y="4356176"/>
            <a:ext cx="296017" cy="170617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5" name="直線接點 54">
            <a:extLst>
              <a:ext uri="{FF2B5EF4-FFF2-40B4-BE49-F238E27FC236}">
                <a16:creationId xmlns:a16="http://schemas.microsoft.com/office/drawing/2014/main" id="{93E336CA-DD97-A86E-08FA-80F7DE0C1223}"/>
              </a:ext>
            </a:extLst>
          </p:cNvPr>
          <p:cNvCxnSpPr>
            <a:cxnSpLocks/>
          </p:cNvCxnSpPr>
          <p:nvPr/>
        </p:nvCxnSpPr>
        <p:spPr>
          <a:xfrm flipV="1">
            <a:off x="8133247" y="2158174"/>
            <a:ext cx="296017" cy="170617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6" name="直線接點 55">
            <a:extLst>
              <a:ext uri="{FF2B5EF4-FFF2-40B4-BE49-F238E27FC236}">
                <a16:creationId xmlns:a16="http://schemas.microsoft.com/office/drawing/2014/main" id="{53018FDB-C7F7-F87F-BEA1-E521F963358D}"/>
              </a:ext>
            </a:extLst>
          </p:cNvPr>
          <p:cNvCxnSpPr>
            <a:cxnSpLocks/>
          </p:cNvCxnSpPr>
          <p:nvPr/>
        </p:nvCxnSpPr>
        <p:spPr>
          <a:xfrm flipV="1">
            <a:off x="8122959" y="3336854"/>
            <a:ext cx="296017" cy="170617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7" name="直線接點 56">
            <a:extLst>
              <a:ext uri="{FF2B5EF4-FFF2-40B4-BE49-F238E27FC236}">
                <a16:creationId xmlns:a16="http://schemas.microsoft.com/office/drawing/2014/main" id="{1311E9BD-AA58-F739-05D5-2A6F184C8D74}"/>
              </a:ext>
            </a:extLst>
          </p:cNvPr>
          <p:cNvCxnSpPr>
            <a:cxnSpLocks/>
          </p:cNvCxnSpPr>
          <p:nvPr/>
        </p:nvCxnSpPr>
        <p:spPr>
          <a:xfrm flipH="1" flipV="1">
            <a:off x="8129536" y="5520595"/>
            <a:ext cx="296017" cy="170617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1" name="直線接點 70">
            <a:extLst>
              <a:ext uri="{FF2B5EF4-FFF2-40B4-BE49-F238E27FC236}">
                <a16:creationId xmlns:a16="http://schemas.microsoft.com/office/drawing/2014/main" id="{ABA77D10-FEFF-29BC-1F06-DF9B6CB488AF}"/>
              </a:ext>
            </a:extLst>
          </p:cNvPr>
          <p:cNvCxnSpPr>
            <a:cxnSpLocks/>
          </p:cNvCxnSpPr>
          <p:nvPr/>
        </p:nvCxnSpPr>
        <p:spPr>
          <a:xfrm>
            <a:off x="2157125" y="2161498"/>
            <a:ext cx="3420000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2" name="直線接點 71">
            <a:extLst>
              <a:ext uri="{FF2B5EF4-FFF2-40B4-BE49-F238E27FC236}">
                <a16:creationId xmlns:a16="http://schemas.microsoft.com/office/drawing/2014/main" id="{CB01ECAA-6C99-A312-89C3-E4CE19E3C00F}"/>
              </a:ext>
            </a:extLst>
          </p:cNvPr>
          <p:cNvCxnSpPr>
            <a:cxnSpLocks/>
          </p:cNvCxnSpPr>
          <p:nvPr/>
        </p:nvCxnSpPr>
        <p:spPr>
          <a:xfrm>
            <a:off x="2157125" y="3334004"/>
            <a:ext cx="3420000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3" name="直線接點 72">
            <a:extLst>
              <a:ext uri="{FF2B5EF4-FFF2-40B4-BE49-F238E27FC236}">
                <a16:creationId xmlns:a16="http://schemas.microsoft.com/office/drawing/2014/main" id="{74473AA1-D941-1F4B-A9F4-5928CC9E0DF1}"/>
              </a:ext>
            </a:extLst>
          </p:cNvPr>
          <p:cNvCxnSpPr>
            <a:cxnSpLocks/>
          </p:cNvCxnSpPr>
          <p:nvPr/>
        </p:nvCxnSpPr>
        <p:spPr>
          <a:xfrm>
            <a:off x="2156645" y="4514681"/>
            <a:ext cx="3420000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4" name="直線接點 73">
            <a:extLst>
              <a:ext uri="{FF2B5EF4-FFF2-40B4-BE49-F238E27FC236}">
                <a16:creationId xmlns:a16="http://schemas.microsoft.com/office/drawing/2014/main" id="{B6992047-D384-4671-B892-7A4274B345EE}"/>
              </a:ext>
            </a:extLst>
          </p:cNvPr>
          <p:cNvCxnSpPr>
            <a:cxnSpLocks/>
          </p:cNvCxnSpPr>
          <p:nvPr/>
        </p:nvCxnSpPr>
        <p:spPr>
          <a:xfrm>
            <a:off x="2150589" y="5687187"/>
            <a:ext cx="3420000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12C20B5-BA36-C441-8224-589F3AFCA95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EAD13A-F601-F545-A856-217D34D71E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500510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3FEE6D23-F8DB-BDC6-6873-B4A3496D6EB9}"/>
              </a:ext>
            </a:extLst>
          </p:cNvPr>
          <p:cNvSpPr/>
          <p:nvPr/>
        </p:nvSpPr>
        <p:spPr>
          <a:xfrm>
            <a:off x="1894118" y="1038209"/>
            <a:ext cx="5040000" cy="5556372"/>
          </a:xfrm>
          <a:prstGeom prst="roundRect">
            <a:avLst/>
          </a:prstGeom>
          <a:noFill/>
          <a:ln w="38100">
            <a:solidFill>
              <a:srgbClr val="4446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Roboto" panose="02000000000000000000" pitchFamily="2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0F90D213-7AB1-881E-B0E3-00E5D03F6738}"/>
              </a:ext>
            </a:extLst>
          </p:cNvPr>
          <p:cNvSpPr/>
          <p:nvPr/>
        </p:nvSpPr>
        <p:spPr>
          <a:xfrm>
            <a:off x="7028236" y="1038207"/>
            <a:ext cx="5040000" cy="5556373"/>
          </a:xfrm>
          <a:prstGeom prst="roundRect">
            <a:avLst/>
          </a:prstGeom>
          <a:noFill/>
          <a:ln w="38100">
            <a:solidFill>
              <a:srgbClr val="44464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atin typeface="Roboto" panose="02000000000000000000" pitchFamily="2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6D7300A-2E37-BE5D-DB97-11D313C22098}"/>
              </a:ext>
            </a:extLst>
          </p:cNvPr>
          <p:cNvSpPr txBox="1"/>
          <p:nvPr/>
        </p:nvSpPr>
        <p:spPr>
          <a:xfrm>
            <a:off x="7028235" y="390303"/>
            <a:ext cx="5039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Commercial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45178E3-03C4-66D6-5775-11122A9A713F}"/>
              </a:ext>
            </a:extLst>
          </p:cNvPr>
          <p:cNvSpPr txBox="1"/>
          <p:nvPr/>
        </p:nvSpPr>
        <p:spPr>
          <a:xfrm>
            <a:off x="1894118" y="390303"/>
            <a:ext cx="5039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Personal</a:t>
            </a:r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C0A46459-FAC1-A7C3-A2CB-313D00F3E2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233" y="1819090"/>
            <a:ext cx="1188000" cy="1188000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34AD36FC-6513-4C45-1385-A610A16113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0115" y="1819090"/>
            <a:ext cx="1188000" cy="1188000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7FB52ED3-597C-463F-F9E2-DBA3655FD1EC}"/>
              </a:ext>
            </a:extLst>
          </p:cNvPr>
          <p:cNvSpPr txBox="1"/>
          <p:nvPr/>
        </p:nvSpPr>
        <p:spPr>
          <a:xfrm>
            <a:off x="2107356" y="3787970"/>
            <a:ext cx="461351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Age</a:t>
            </a:r>
            <a:r>
              <a:rPr lang="zh-TW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25 – 40</a:t>
            </a:r>
            <a:endParaRPr lang="zh-TW" altLang="zh-TW" kern="100" dirty="0">
              <a:solidFill>
                <a:srgbClr val="444645"/>
              </a:solidFill>
              <a:effectLst/>
              <a:latin typeface="Roboto" panose="020000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Salary</a:t>
            </a:r>
            <a:r>
              <a:rPr lang="zh-TW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45k up</a:t>
            </a:r>
            <a:endParaRPr lang="zh-TW" altLang="zh-TW" kern="100" dirty="0">
              <a:solidFill>
                <a:srgbClr val="444645"/>
              </a:solidFill>
              <a:effectLst/>
              <a:latin typeface="Roboto" panose="020000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Occupation</a:t>
            </a:r>
            <a:r>
              <a:rPr lang="zh-TW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white</a:t>
            </a:r>
            <a:r>
              <a:rPr lang="zh-TW" altLang="en-US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-</a:t>
            </a:r>
            <a:r>
              <a:rPr lang="zh-TW" altLang="en-US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collar worker</a:t>
            </a:r>
            <a:r>
              <a:rPr lang="zh-TW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、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KOL</a:t>
            </a:r>
            <a:endParaRPr lang="zh-TW" altLang="zh-TW" kern="100" dirty="0">
              <a:solidFill>
                <a:srgbClr val="444645"/>
              </a:solidFill>
              <a:effectLst/>
              <a:latin typeface="Roboto" panose="020000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Demand</a:t>
            </a:r>
            <a:r>
              <a:rPr lang="zh-TW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outfit recommendations </a:t>
            </a:r>
            <a:r>
              <a:rPr lang="zh-TW" altLang="en-US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、</a:t>
            </a:r>
            <a:endParaRPr lang="en-US" altLang="zh-TW" kern="100" dirty="0">
              <a:solidFill>
                <a:srgbClr val="444645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TW" kern="100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a 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lot of clothes lacking proper organization</a:t>
            </a:r>
            <a:endParaRPr lang="zh-TW" altLang="zh-TW" kern="100" dirty="0">
              <a:solidFill>
                <a:srgbClr val="444645"/>
              </a:solidFill>
              <a:effectLst/>
              <a:latin typeface="Roboto" panose="020000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A25F642-D883-E810-0970-2DD381A3B1E1}"/>
              </a:ext>
            </a:extLst>
          </p:cNvPr>
          <p:cNvSpPr txBox="1"/>
          <p:nvPr/>
        </p:nvSpPr>
        <p:spPr>
          <a:xfrm>
            <a:off x="7241474" y="3816393"/>
            <a:ext cx="461351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Scale</a:t>
            </a:r>
            <a:r>
              <a:rPr lang="zh-TW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SME</a:t>
            </a:r>
            <a:r>
              <a:rPr lang="zh-TW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、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large enterprise</a:t>
            </a:r>
          </a:p>
          <a:p>
            <a:pPr algn="just">
              <a:lnSpc>
                <a:spcPct val="150000"/>
              </a:lnSpc>
            </a:pPr>
            <a:r>
              <a:rPr lang="en-US" altLang="zh-TW" kern="100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Industry</a:t>
            </a:r>
            <a:r>
              <a:rPr lang="zh-TW" altLang="en-US" kern="100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：</a:t>
            </a:r>
            <a:r>
              <a:rPr lang="en-US" altLang="zh-TW" kern="100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service industry</a:t>
            </a:r>
            <a:endParaRPr lang="zh-TW" altLang="zh-TW" kern="100" dirty="0">
              <a:solidFill>
                <a:srgbClr val="444645"/>
              </a:solidFill>
              <a:effectLst/>
              <a:latin typeface="Roboto" panose="020000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Types</a:t>
            </a:r>
            <a:r>
              <a:rPr lang="zh-TW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：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clothing boutiques</a:t>
            </a:r>
            <a:r>
              <a:rPr lang="zh-TW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新細明體" panose="02020500000000000000" pitchFamily="18" charset="-120"/>
                <a:cs typeface="Times New Roman" panose="02020603050405020304" pitchFamily="18" charset="0"/>
              </a:rPr>
              <a:t>、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bridal shops</a:t>
            </a:r>
            <a:endParaRPr lang="en-US" altLang="zh-TW" kern="100" dirty="0">
              <a:solidFill>
                <a:srgbClr val="444645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Demand</a:t>
            </a:r>
            <a:r>
              <a:rPr lang="zh-TW" altLang="zh-TW" kern="100" dirty="0">
                <a:solidFill>
                  <a:srgbClr val="444645"/>
                </a:solidFill>
                <a:latin typeface="Roboto" panose="02000000000000000000" pitchFamily="2" charset="0"/>
                <a:cs typeface="Times New Roman" panose="02020603050405020304" pitchFamily="18" charset="0"/>
              </a:rPr>
              <a:t>：</a:t>
            </a:r>
            <a:r>
              <a:rPr lang="en-US" altLang="zh-TW" kern="100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provide 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virtual try - on service</a:t>
            </a:r>
            <a:r>
              <a:rPr lang="zh-TW" altLang="en-US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、</a:t>
            </a:r>
            <a:r>
              <a:rPr lang="en-US" altLang="zh-TW" kern="100" dirty="0">
                <a:solidFill>
                  <a:srgbClr val="444645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commodity and </a:t>
            </a:r>
            <a:r>
              <a:rPr lang="en-US" altLang="zh-TW" kern="100" dirty="0">
                <a:solidFill>
                  <a:srgbClr val="444645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clothing organization</a:t>
            </a:r>
            <a:endParaRPr lang="zh-TW" altLang="zh-TW" kern="100" dirty="0">
              <a:solidFill>
                <a:srgbClr val="444645"/>
              </a:solidFill>
              <a:effectLst/>
              <a:latin typeface="Roboto" panose="02000000000000000000" pitchFamily="2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019E40-B617-1E4D-BD83-0299B447B62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17CBCA9-9AEF-5443-949A-347CFCF2A8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622410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1"/>
          <p:cNvGrpSpPr/>
          <p:nvPr/>
        </p:nvGrpSpPr>
        <p:grpSpPr>
          <a:xfrm>
            <a:off x="1222235" y="2613238"/>
            <a:ext cx="3728999" cy="3661609"/>
            <a:chOff x="0" y="0"/>
            <a:chExt cx="812800" cy="812800"/>
          </a:xfrm>
        </p:grpSpPr>
        <p:sp>
          <p:nvSpPr>
            <p:cNvPr id="94" name="Google Shape;94;p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95" name="Google Shape;95;p1"/>
            <p:cNvSpPr txBox="1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950" tIns="49950" rIns="49950" bIns="49950" anchor="ctr" anchorCtr="0">
              <a:noAutofit/>
            </a:bodyPr>
            <a:lstStyle/>
            <a:p>
              <a:pPr algn="ctr">
                <a:lnSpc>
                  <a:spcPct val="122222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" name="Google Shape;96;p1"/>
          <p:cNvGrpSpPr/>
          <p:nvPr/>
        </p:nvGrpSpPr>
        <p:grpSpPr>
          <a:xfrm>
            <a:off x="1615820" y="3483650"/>
            <a:ext cx="2857615" cy="2805973"/>
            <a:chOff x="0" y="0"/>
            <a:chExt cx="812800" cy="812800"/>
          </a:xfrm>
        </p:grpSpPr>
        <p:sp>
          <p:nvSpPr>
            <p:cNvPr id="97" name="Google Shape;97;p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solidFill>
              <a:srgbClr val="C2BFBF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98" name="Google Shape;98;p1"/>
            <p:cNvSpPr txBox="1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950" tIns="49950" rIns="49950" bIns="49950" anchor="ctr" anchorCtr="0">
              <a:noAutofit/>
            </a:bodyPr>
            <a:lstStyle/>
            <a:p>
              <a:pPr algn="ctr">
                <a:lnSpc>
                  <a:spcPct val="122222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1"/>
          <p:cNvGrpSpPr/>
          <p:nvPr/>
        </p:nvGrpSpPr>
        <p:grpSpPr>
          <a:xfrm>
            <a:off x="2110090" y="4430283"/>
            <a:ext cx="1908607" cy="1874115"/>
            <a:chOff x="0" y="0"/>
            <a:chExt cx="812800" cy="812800"/>
          </a:xfrm>
        </p:grpSpPr>
        <p:sp>
          <p:nvSpPr>
            <p:cNvPr id="100" name="Google Shape;100;p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101" name="Google Shape;101;p1"/>
            <p:cNvSpPr txBox="1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950" tIns="49950" rIns="49950" bIns="49950" anchor="ctr" anchorCtr="0">
              <a:noAutofit/>
            </a:bodyPr>
            <a:lstStyle/>
            <a:p>
              <a:pPr algn="ctr">
                <a:lnSpc>
                  <a:spcPct val="122222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"/>
          <p:cNvSpPr txBox="1"/>
          <p:nvPr/>
        </p:nvSpPr>
        <p:spPr>
          <a:xfrm>
            <a:off x="2670420" y="2885028"/>
            <a:ext cx="847228" cy="514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4006"/>
              </a:lnSpc>
            </a:pPr>
            <a:r>
              <a:rPr lang="en-US" sz="2932" b="1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TAM</a:t>
            </a:r>
            <a:endParaRPr sz="1200"/>
          </a:p>
        </p:txBody>
      </p:sp>
      <p:cxnSp>
        <p:nvCxnSpPr>
          <p:cNvPr id="103" name="Google Shape;103;p1"/>
          <p:cNvCxnSpPr/>
          <p:nvPr/>
        </p:nvCxnSpPr>
        <p:spPr>
          <a:xfrm>
            <a:off x="3266104" y="3042332"/>
            <a:ext cx="8320177" cy="0"/>
          </a:xfrm>
          <a:prstGeom prst="straightConnector1">
            <a:avLst/>
          </a:prstGeom>
          <a:noFill/>
          <a:ln w="47625" cap="flat" cmpd="sng">
            <a:solidFill>
              <a:srgbClr val="DBDBDB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04" name="Google Shape;104;p1"/>
          <p:cNvCxnSpPr/>
          <p:nvPr/>
        </p:nvCxnSpPr>
        <p:spPr>
          <a:xfrm>
            <a:off x="4274669" y="4444042"/>
            <a:ext cx="7365621" cy="0"/>
          </a:xfrm>
          <a:prstGeom prst="straightConnector1">
            <a:avLst/>
          </a:prstGeom>
          <a:noFill/>
          <a:ln w="47625" cap="flat" cmpd="sng">
            <a:solidFill>
              <a:srgbClr val="C1BFB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05" name="Google Shape;105;p1"/>
          <p:cNvCxnSpPr/>
          <p:nvPr/>
        </p:nvCxnSpPr>
        <p:spPr>
          <a:xfrm>
            <a:off x="3376464" y="6274847"/>
            <a:ext cx="8298380" cy="0"/>
          </a:xfrm>
          <a:prstGeom prst="straightConnector1">
            <a:avLst/>
          </a:prstGeom>
          <a:noFill/>
          <a:ln w="47625" cap="flat" cmpd="sng">
            <a:solidFill>
              <a:srgbClr val="92929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06" name="Google Shape;106;p1"/>
          <p:cNvSpPr txBox="1"/>
          <p:nvPr/>
        </p:nvSpPr>
        <p:spPr>
          <a:xfrm>
            <a:off x="2562040" y="4046799"/>
            <a:ext cx="1063989" cy="514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4006"/>
              </a:lnSpc>
            </a:pPr>
            <a:r>
              <a:rPr lang="en-US" sz="2932" b="1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SAM</a:t>
            </a:r>
            <a:endParaRPr sz="1200"/>
          </a:p>
        </p:txBody>
      </p:sp>
      <p:sp>
        <p:nvSpPr>
          <p:cNvPr id="107" name="Google Shape;107;p1"/>
          <p:cNvSpPr txBox="1"/>
          <p:nvPr/>
        </p:nvSpPr>
        <p:spPr>
          <a:xfrm>
            <a:off x="2580397" y="5208569"/>
            <a:ext cx="1027275" cy="514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4006"/>
              </a:lnSpc>
            </a:pPr>
            <a:r>
              <a:rPr lang="en-US" sz="2932" b="1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SOM</a:t>
            </a:r>
            <a:endParaRPr sz="1200"/>
          </a:p>
        </p:txBody>
      </p:sp>
      <p:sp>
        <p:nvSpPr>
          <p:cNvPr id="108" name="Google Shape;108;p1"/>
          <p:cNvSpPr txBox="1"/>
          <p:nvPr/>
        </p:nvSpPr>
        <p:spPr>
          <a:xfrm>
            <a:off x="1541189" y="495256"/>
            <a:ext cx="3401443" cy="86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4334">
                <a:solidFill>
                  <a:srgbClr val="373737"/>
                </a:solidFill>
                <a:latin typeface="Roboto"/>
                <a:ea typeface="Roboto"/>
                <a:cs typeface="Roboto"/>
                <a:sym typeface="Roboto"/>
              </a:rPr>
              <a:t>市場規模</a:t>
            </a:r>
            <a:endParaRPr sz="4334">
              <a:solidFill>
                <a:srgbClr val="37373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"/>
          <p:cNvSpPr/>
          <p:nvPr/>
        </p:nvSpPr>
        <p:spPr>
          <a:xfrm>
            <a:off x="5277192" y="567816"/>
            <a:ext cx="1308569" cy="945441"/>
          </a:xfrm>
          <a:custGeom>
            <a:avLst/>
            <a:gdLst/>
            <a:ahLst/>
            <a:cxnLst/>
            <a:rect l="l" t="t" r="r" b="b"/>
            <a:pathLst>
              <a:path w="1962854" h="1418162" extrusionOk="0">
                <a:moveTo>
                  <a:pt x="0" y="0"/>
                </a:moveTo>
                <a:lnTo>
                  <a:pt x="1962855" y="0"/>
                </a:lnTo>
                <a:lnTo>
                  <a:pt x="1962855" y="1418162"/>
                </a:lnTo>
                <a:lnTo>
                  <a:pt x="0" y="14181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0950" tIns="30467" rIns="60950" bIns="30467" anchor="t" anchorCtr="0">
            <a:noAutofit/>
          </a:bodyPr>
          <a:lstStyle/>
          <a:p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5114267" y="2277886"/>
            <a:ext cx="6357341" cy="459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9964"/>
              </a:lnSpc>
            </a:pPr>
            <a:r>
              <a:rPr lang="en-US" sz="1867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Middle to upper-class working professionals with fashion needs</a:t>
            </a:r>
            <a:endParaRPr sz="18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"/>
          <p:cNvSpPr txBox="1"/>
          <p:nvPr/>
        </p:nvSpPr>
        <p:spPr>
          <a:xfrm>
            <a:off x="5147054" y="3554848"/>
            <a:ext cx="6043505" cy="91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9964"/>
              </a:lnSpc>
            </a:pPr>
            <a:r>
              <a:rPr lang="en-US"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Clothing Boutiques, Bridal Shops, and Working Professionals Looking to Enhance Their Dressing Experience</a:t>
            </a:r>
            <a:endParaRPr sz="186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"/>
          <p:cNvSpPr txBox="1"/>
          <p:nvPr/>
        </p:nvSpPr>
        <p:spPr>
          <a:xfrm>
            <a:off x="5131423" y="4959565"/>
            <a:ext cx="3934947" cy="137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9964"/>
              </a:lnSpc>
            </a:pPr>
            <a:r>
              <a:rPr lang="en-US"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According to the market research results</a:t>
            </a:r>
            <a:endParaRPr sz="1200"/>
          </a:p>
          <a:p>
            <a:pPr>
              <a:lnSpc>
                <a:spcPct val="159964"/>
              </a:lnSpc>
            </a:pPr>
            <a:r>
              <a:rPr lang="en-US"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proportion of people interested in the product</a:t>
            </a:r>
            <a:endParaRPr sz="1867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"/>
          <p:cNvSpPr txBox="1"/>
          <p:nvPr/>
        </p:nvSpPr>
        <p:spPr>
          <a:xfrm>
            <a:off x="5127150" y="1753284"/>
            <a:ext cx="3401400" cy="545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5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6.82 million people</a:t>
            </a:r>
            <a:endParaRPr sz="2533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"/>
          <p:cNvSpPr txBox="1"/>
          <p:nvPr/>
        </p:nvSpPr>
        <p:spPr>
          <a:xfrm>
            <a:off x="5147054" y="3122826"/>
            <a:ext cx="2754393" cy="1091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5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3.61 million people</a:t>
            </a:r>
            <a:endParaRPr sz="2533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40000"/>
              </a:lnSpc>
            </a:pPr>
            <a:endParaRPr sz="2533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"/>
          <p:cNvSpPr txBox="1"/>
          <p:nvPr/>
        </p:nvSpPr>
        <p:spPr>
          <a:xfrm>
            <a:off x="5131422" y="4549879"/>
            <a:ext cx="3461779" cy="574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667" b="1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490,000 people</a:t>
            </a:r>
            <a:endParaRPr sz="1200"/>
          </a:p>
        </p:txBody>
      </p:sp>
      <p:sp>
        <p:nvSpPr>
          <p:cNvPr id="116" name="Google Shape;116;p1"/>
          <p:cNvSpPr txBox="1"/>
          <p:nvPr/>
        </p:nvSpPr>
        <p:spPr>
          <a:xfrm>
            <a:off x="5426165" y="693403"/>
            <a:ext cx="2400763" cy="789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7"/>
              </a:lnSpc>
            </a:pPr>
            <a:r>
              <a:rPr lang="en-US" sz="3666" dirty="0">
                <a:solidFill>
                  <a:srgbClr val="373737"/>
                </a:solidFill>
                <a:latin typeface="Roboto"/>
                <a:ea typeface="Roboto"/>
                <a:cs typeface="Roboto"/>
                <a:sym typeface="Roboto"/>
              </a:rPr>
              <a:t>TAIWAN</a:t>
            </a:r>
            <a:endParaRPr sz="1200" dirty="0"/>
          </a:p>
        </p:txBody>
      </p:sp>
      <p:sp>
        <p:nvSpPr>
          <p:cNvPr id="117" name="Google Shape;117;p1"/>
          <p:cNvSpPr txBox="1"/>
          <p:nvPr/>
        </p:nvSpPr>
        <p:spPr>
          <a:xfrm>
            <a:off x="9320896" y="4992079"/>
            <a:ext cx="3091205" cy="91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9964"/>
              </a:lnSpc>
            </a:pPr>
            <a:r>
              <a:rPr lang="en-US"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Based on market research results in Taiwan</a:t>
            </a:r>
            <a:endParaRPr sz="186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"/>
          <p:cNvSpPr txBox="1"/>
          <p:nvPr/>
        </p:nvSpPr>
        <p:spPr>
          <a:xfrm>
            <a:off x="9273910" y="4559145"/>
            <a:ext cx="2807335" cy="574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667" b="1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10 million people</a:t>
            </a:r>
            <a:endParaRPr sz="2667" b="1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9" name="Google Shape;119;p1" descr="韓國軟體實力超驚人！ - 今周刊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91902" y="523366"/>
            <a:ext cx="1308569" cy="101145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"/>
          <p:cNvSpPr txBox="1"/>
          <p:nvPr/>
        </p:nvSpPr>
        <p:spPr>
          <a:xfrm>
            <a:off x="9540875" y="743080"/>
            <a:ext cx="2133969" cy="789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7"/>
              </a:lnSpc>
            </a:pPr>
            <a:r>
              <a:rPr lang="en-US" sz="3666">
                <a:solidFill>
                  <a:srgbClr val="373737"/>
                </a:solidFill>
                <a:latin typeface="Roboto"/>
                <a:ea typeface="Roboto"/>
                <a:cs typeface="Roboto"/>
                <a:sym typeface="Roboto"/>
              </a:rPr>
              <a:t>KOREA</a:t>
            </a:r>
            <a:endParaRPr sz="1200"/>
          </a:p>
        </p:txBody>
      </p:sp>
      <p:sp>
        <p:nvSpPr>
          <p:cNvPr id="121" name="Google Shape;121;p1"/>
          <p:cNvSpPr txBox="1"/>
          <p:nvPr/>
        </p:nvSpPr>
        <p:spPr>
          <a:xfrm>
            <a:off x="9273910" y="3083916"/>
            <a:ext cx="2807335" cy="572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7368"/>
              </a:lnSpc>
            </a:pPr>
            <a:r>
              <a:rPr lang="en-US" sz="25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22 million people</a:t>
            </a:r>
            <a:endParaRPr sz="2533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1"/>
          <p:cNvSpPr txBox="1"/>
          <p:nvPr/>
        </p:nvSpPr>
        <p:spPr>
          <a:xfrm>
            <a:off x="9263024" y="1771122"/>
            <a:ext cx="2807335" cy="572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7368"/>
              </a:lnSpc>
            </a:pPr>
            <a:r>
              <a:rPr lang="en-US" sz="25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30 million people</a:t>
            </a:r>
            <a:endParaRPr sz="2533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A09728-6442-AA47-81D8-27BBE19BB7E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8897BC6-2BC2-6E41-8CBE-D34BE34E4F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g23ef5dcb3e4_0_0"/>
          <p:cNvGrpSpPr/>
          <p:nvPr/>
        </p:nvGrpSpPr>
        <p:grpSpPr>
          <a:xfrm>
            <a:off x="1222235" y="2613238"/>
            <a:ext cx="3729018" cy="3661610"/>
            <a:chOff x="0" y="0"/>
            <a:chExt cx="812800" cy="812800"/>
          </a:xfrm>
        </p:grpSpPr>
        <p:sp>
          <p:nvSpPr>
            <p:cNvPr id="134" name="Google Shape;134;g23ef5dcb3e4_0_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135" name="Google Shape;135;g23ef5dcb3e4_0_0"/>
            <p:cNvSpPr txBox="1"/>
            <p:nvPr/>
          </p:nvSpPr>
          <p:spPr>
            <a:xfrm>
              <a:off x="76200" y="95250"/>
              <a:ext cx="6603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950" tIns="49950" rIns="49950" bIns="49950" anchor="ctr" anchorCtr="0">
              <a:noAutofit/>
            </a:bodyPr>
            <a:lstStyle/>
            <a:p>
              <a:pPr algn="ctr">
                <a:lnSpc>
                  <a:spcPct val="122222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g23ef5dcb3e4_0_0"/>
          <p:cNvGrpSpPr/>
          <p:nvPr/>
        </p:nvGrpSpPr>
        <p:grpSpPr>
          <a:xfrm>
            <a:off x="1615820" y="3483649"/>
            <a:ext cx="2857588" cy="2805948"/>
            <a:chOff x="0" y="0"/>
            <a:chExt cx="812800" cy="812800"/>
          </a:xfrm>
        </p:grpSpPr>
        <p:sp>
          <p:nvSpPr>
            <p:cNvPr id="137" name="Google Shape;137;g23ef5dcb3e4_0_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solidFill>
              <a:srgbClr val="C2BFBF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138" name="Google Shape;138;g23ef5dcb3e4_0_0"/>
            <p:cNvSpPr txBox="1"/>
            <p:nvPr/>
          </p:nvSpPr>
          <p:spPr>
            <a:xfrm>
              <a:off x="76200" y="95250"/>
              <a:ext cx="6603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950" tIns="49950" rIns="49950" bIns="49950" anchor="ctr" anchorCtr="0">
              <a:noAutofit/>
            </a:bodyPr>
            <a:lstStyle/>
            <a:p>
              <a:pPr algn="ctr">
                <a:lnSpc>
                  <a:spcPct val="122222"/>
                </a:lnSpc>
              </a:pPr>
              <a:endParaRPr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" name="Google Shape;139;g23ef5dcb3e4_0_0"/>
          <p:cNvGrpSpPr/>
          <p:nvPr/>
        </p:nvGrpSpPr>
        <p:grpSpPr>
          <a:xfrm>
            <a:off x="2110090" y="4430282"/>
            <a:ext cx="1908617" cy="1874100"/>
            <a:chOff x="0" y="0"/>
            <a:chExt cx="812800" cy="812800"/>
          </a:xfrm>
        </p:grpSpPr>
        <p:sp>
          <p:nvSpPr>
            <p:cNvPr id="140" name="Google Shape;140;g23ef5dcb3e4_0_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141" name="Google Shape;141;g23ef5dcb3e4_0_0"/>
            <p:cNvSpPr txBox="1"/>
            <p:nvPr/>
          </p:nvSpPr>
          <p:spPr>
            <a:xfrm>
              <a:off x="76200" y="95250"/>
              <a:ext cx="6603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9950" tIns="49950" rIns="49950" bIns="49950" anchor="ctr" anchorCtr="0">
              <a:noAutofit/>
            </a:bodyPr>
            <a:lstStyle/>
            <a:p>
              <a:pPr algn="ctr">
                <a:lnSpc>
                  <a:spcPct val="122222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g23ef5dcb3e4_0_0"/>
          <p:cNvSpPr txBox="1"/>
          <p:nvPr/>
        </p:nvSpPr>
        <p:spPr>
          <a:xfrm>
            <a:off x="2670420" y="2885028"/>
            <a:ext cx="847200" cy="514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4006"/>
              </a:lnSpc>
            </a:pPr>
            <a:r>
              <a:rPr lang="en-US" sz="2932" b="1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TAM</a:t>
            </a:r>
            <a:endParaRPr sz="1200"/>
          </a:p>
        </p:txBody>
      </p:sp>
      <p:cxnSp>
        <p:nvCxnSpPr>
          <p:cNvPr id="143" name="Google Shape;143;g23ef5dcb3e4_0_0"/>
          <p:cNvCxnSpPr/>
          <p:nvPr/>
        </p:nvCxnSpPr>
        <p:spPr>
          <a:xfrm>
            <a:off x="3266104" y="3042332"/>
            <a:ext cx="8320200" cy="0"/>
          </a:xfrm>
          <a:prstGeom prst="straightConnector1">
            <a:avLst/>
          </a:prstGeom>
          <a:noFill/>
          <a:ln w="47625" cap="flat" cmpd="sng">
            <a:solidFill>
              <a:srgbClr val="DBDBDB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44" name="Google Shape;144;g23ef5dcb3e4_0_0"/>
          <p:cNvCxnSpPr/>
          <p:nvPr/>
        </p:nvCxnSpPr>
        <p:spPr>
          <a:xfrm>
            <a:off x="4274669" y="4444042"/>
            <a:ext cx="7365600" cy="0"/>
          </a:xfrm>
          <a:prstGeom prst="straightConnector1">
            <a:avLst/>
          </a:prstGeom>
          <a:noFill/>
          <a:ln w="47625" cap="flat" cmpd="sng">
            <a:solidFill>
              <a:srgbClr val="C1BFB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45" name="Google Shape;145;g23ef5dcb3e4_0_0"/>
          <p:cNvCxnSpPr/>
          <p:nvPr/>
        </p:nvCxnSpPr>
        <p:spPr>
          <a:xfrm>
            <a:off x="3376464" y="6274847"/>
            <a:ext cx="8298400" cy="0"/>
          </a:xfrm>
          <a:prstGeom prst="straightConnector1">
            <a:avLst/>
          </a:prstGeom>
          <a:noFill/>
          <a:ln w="47625" cap="flat" cmpd="sng">
            <a:solidFill>
              <a:srgbClr val="92929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46" name="Google Shape;146;g23ef5dcb3e4_0_0"/>
          <p:cNvSpPr txBox="1"/>
          <p:nvPr/>
        </p:nvSpPr>
        <p:spPr>
          <a:xfrm>
            <a:off x="2562040" y="4046799"/>
            <a:ext cx="1064000" cy="514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4006"/>
              </a:lnSpc>
            </a:pPr>
            <a:r>
              <a:rPr lang="en-US" sz="2932" b="1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SAM</a:t>
            </a:r>
            <a:endParaRPr sz="1200"/>
          </a:p>
        </p:txBody>
      </p:sp>
      <p:sp>
        <p:nvSpPr>
          <p:cNvPr id="147" name="Google Shape;147;g23ef5dcb3e4_0_0"/>
          <p:cNvSpPr txBox="1"/>
          <p:nvPr/>
        </p:nvSpPr>
        <p:spPr>
          <a:xfrm>
            <a:off x="2580397" y="5208569"/>
            <a:ext cx="1027200" cy="514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4006"/>
              </a:lnSpc>
            </a:pPr>
            <a:r>
              <a:rPr lang="en-US" sz="2932" b="1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SOM</a:t>
            </a:r>
            <a:endParaRPr sz="1200"/>
          </a:p>
        </p:txBody>
      </p:sp>
      <p:sp>
        <p:nvSpPr>
          <p:cNvPr id="148" name="Google Shape;148;g23ef5dcb3e4_0_0"/>
          <p:cNvSpPr txBox="1"/>
          <p:nvPr/>
        </p:nvSpPr>
        <p:spPr>
          <a:xfrm>
            <a:off x="1541188" y="495256"/>
            <a:ext cx="3401400" cy="86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4334">
                <a:solidFill>
                  <a:srgbClr val="373737"/>
                </a:solidFill>
                <a:latin typeface="Roboto"/>
                <a:ea typeface="Roboto"/>
                <a:cs typeface="Roboto"/>
                <a:sym typeface="Roboto"/>
              </a:rPr>
              <a:t>市場規模</a:t>
            </a:r>
            <a:endParaRPr sz="4334">
              <a:solidFill>
                <a:srgbClr val="37373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g23ef5dcb3e4_0_0"/>
          <p:cNvSpPr/>
          <p:nvPr/>
        </p:nvSpPr>
        <p:spPr>
          <a:xfrm>
            <a:off x="5277192" y="567816"/>
            <a:ext cx="1308569" cy="945441"/>
          </a:xfrm>
          <a:custGeom>
            <a:avLst/>
            <a:gdLst/>
            <a:ahLst/>
            <a:cxnLst/>
            <a:rect l="l" t="t" r="r" b="b"/>
            <a:pathLst>
              <a:path w="1962854" h="1418162" extrusionOk="0">
                <a:moveTo>
                  <a:pt x="0" y="0"/>
                </a:moveTo>
                <a:lnTo>
                  <a:pt x="1962855" y="0"/>
                </a:lnTo>
                <a:lnTo>
                  <a:pt x="1962855" y="1418162"/>
                </a:lnTo>
                <a:lnTo>
                  <a:pt x="0" y="14181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15000"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60950" tIns="30467" rIns="60950" bIns="30467" anchor="t" anchorCtr="0">
            <a:noAutofit/>
          </a:bodyPr>
          <a:lstStyle/>
          <a:p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23ef5dcb3e4_0_0"/>
          <p:cNvSpPr txBox="1"/>
          <p:nvPr/>
        </p:nvSpPr>
        <p:spPr>
          <a:xfrm>
            <a:off x="5114267" y="2396395"/>
            <a:ext cx="6357400" cy="459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9964"/>
              </a:lnSpc>
            </a:pPr>
            <a:r>
              <a:rPr lang="en-US"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Middle to upper-class working professionals with fashion needs</a:t>
            </a: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g23ef5dcb3e4_0_0"/>
          <p:cNvSpPr txBox="1"/>
          <p:nvPr/>
        </p:nvSpPr>
        <p:spPr>
          <a:xfrm>
            <a:off x="5147053" y="3554848"/>
            <a:ext cx="6043600" cy="91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9964"/>
              </a:lnSpc>
            </a:pPr>
            <a:r>
              <a:rPr lang="en-US"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Clothing Boutiques, Bridal Shops, and Working Professionals Looking to Enhance Their Dressing Experience</a:t>
            </a:r>
            <a:endParaRPr sz="1867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g23ef5dcb3e4_0_0"/>
          <p:cNvSpPr txBox="1"/>
          <p:nvPr/>
        </p:nvSpPr>
        <p:spPr>
          <a:xfrm>
            <a:off x="5114263" y="5239150"/>
            <a:ext cx="6357400" cy="919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59964"/>
              </a:lnSpc>
            </a:pPr>
            <a:r>
              <a:rPr lang="en-US"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According to the market research results</a:t>
            </a:r>
            <a:r>
              <a:rPr lang="en-US" sz="1200"/>
              <a:t> </a:t>
            </a:r>
            <a:r>
              <a:rPr lang="en-US" sz="18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proportion of people interested in the product</a:t>
            </a:r>
            <a:endParaRPr sz="1867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g23ef5dcb3e4_0_0"/>
          <p:cNvSpPr txBox="1"/>
          <p:nvPr/>
        </p:nvSpPr>
        <p:spPr>
          <a:xfrm>
            <a:off x="5127150" y="1871792"/>
            <a:ext cx="3401400" cy="545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5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6.82 million people</a:t>
            </a:r>
            <a:endParaRPr sz="2533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g23ef5dcb3e4_0_0"/>
          <p:cNvSpPr txBox="1"/>
          <p:nvPr/>
        </p:nvSpPr>
        <p:spPr>
          <a:xfrm>
            <a:off x="5147053" y="3122826"/>
            <a:ext cx="2754400" cy="1091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5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3.61 million people</a:t>
            </a:r>
            <a:endParaRPr sz="2533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140000"/>
              </a:lnSpc>
            </a:pPr>
            <a:endParaRPr sz="2533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g23ef5dcb3e4_0_0"/>
          <p:cNvSpPr txBox="1"/>
          <p:nvPr/>
        </p:nvSpPr>
        <p:spPr>
          <a:xfrm>
            <a:off x="5114272" y="4829462"/>
            <a:ext cx="3461800" cy="574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667" b="1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490,000 people</a:t>
            </a:r>
            <a:endParaRPr sz="1200"/>
          </a:p>
        </p:txBody>
      </p:sp>
      <p:sp>
        <p:nvSpPr>
          <p:cNvPr id="156" name="Google Shape;156;g23ef5dcb3e4_0_0"/>
          <p:cNvSpPr txBox="1"/>
          <p:nvPr/>
        </p:nvSpPr>
        <p:spPr>
          <a:xfrm>
            <a:off x="5426165" y="693403"/>
            <a:ext cx="2400800" cy="789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0007"/>
              </a:lnSpc>
            </a:pPr>
            <a:r>
              <a:rPr lang="en-US" sz="3666">
                <a:solidFill>
                  <a:srgbClr val="373737"/>
                </a:solidFill>
                <a:latin typeface="Roboto"/>
                <a:ea typeface="Roboto"/>
                <a:cs typeface="Roboto"/>
                <a:sym typeface="Roboto"/>
              </a:rPr>
              <a:t>TAIWAN</a:t>
            </a:r>
            <a:endParaRPr sz="12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2CD18B-A7A4-B543-940D-27285AA9CA1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6CF0C9C-4429-704E-AB46-21CC8BFFE40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"/>
          <p:cNvSpPr/>
          <p:nvPr/>
        </p:nvSpPr>
        <p:spPr>
          <a:xfrm>
            <a:off x="5383934" y="1575490"/>
            <a:ext cx="3012849" cy="503222"/>
          </a:xfrm>
          <a:prstGeom prst="rect">
            <a:avLst/>
          </a:prstGeom>
          <a:solidFill>
            <a:srgbClr val="F2F2F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30467" rIns="60950" bIns="30467" anchor="ctr" anchorCtr="0">
            <a:noAutofit/>
          </a:bodyPr>
          <a:lstStyle/>
          <a:p>
            <a:pPr algn="ctr"/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"/>
          <p:cNvSpPr txBox="1"/>
          <p:nvPr/>
        </p:nvSpPr>
        <p:spPr>
          <a:xfrm>
            <a:off x="5512069" y="1575490"/>
            <a:ext cx="1981200" cy="617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214964"/>
              </a:lnSpc>
            </a:pPr>
            <a:r>
              <a:rPr lang="en-US" sz="1867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Operating Costs</a:t>
            </a:r>
            <a:endParaRPr sz="1867">
              <a:solidFill>
                <a:srgbClr val="37373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2"/>
          <p:cNvSpPr txBox="1"/>
          <p:nvPr/>
        </p:nvSpPr>
        <p:spPr>
          <a:xfrm>
            <a:off x="1767219" y="576216"/>
            <a:ext cx="5559031" cy="86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4334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產品定價</a:t>
            </a:r>
            <a:endParaRPr sz="4334" dirty="0">
              <a:solidFill>
                <a:srgbClr val="37373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5496608" y="2195976"/>
            <a:ext cx="1811977" cy="1887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30467" rIns="60950" bIns="30467" anchor="t" anchorCtr="0">
            <a:spAutoFit/>
          </a:bodyPr>
          <a:lstStyle/>
          <a:p>
            <a:r>
              <a:rPr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Webcam </a:t>
            </a:r>
            <a:endParaRPr sz="1333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Acrylic Shell </a:t>
            </a:r>
            <a:endParaRPr sz="1333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Raspberry Pi</a:t>
            </a:r>
            <a:endParaRPr sz="1200"/>
          </a:p>
          <a:p>
            <a:r>
              <a:rPr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Pressure Sensor</a:t>
            </a:r>
            <a:endParaRPr sz="1200"/>
          </a:p>
          <a:p>
            <a:r>
              <a:rPr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(Number of Hangers) </a:t>
            </a:r>
            <a:endParaRPr sz="1333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PVC Pipe </a:t>
            </a:r>
            <a:endParaRPr sz="1200"/>
          </a:p>
          <a:p>
            <a:r>
              <a:rPr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Spray Paint </a:t>
            </a:r>
            <a:endParaRPr sz="1333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r>
              <a:rPr lang="en-US"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Wiring </a:t>
            </a:r>
            <a:endParaRPr sz="1200"/>
          </a:p>
          <a:p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/>
          </a:p>
        </p:txBody>
      </p:sp>
      <p:sp>
        <p:nvSpPr>
          <p:cNvPr id="168" name="Google Shape;168;p2"/>
          <p:cNvSpPr/>
          <p:nvPr/>
        </p:nvSpPr>
        <p:spPr>
          <a:xfrm>
            <a:off x="7214334" y="2195976"/>
            <a:ext cx="1054100" cy="1887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30467" rIns="60950" bIns="30467" anchor="t" anchorCtr="0">
            <a:spAutoFit/>
          </a:bodyPr>
          <a:lstStyle/>
          <a:p>
            <a:pPr algn="r"/>
            <a:r>
              <a:rPr lang="en-US" sz="1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4000</a:t>
            </a:r>
            <a:endParaRPr sz="1200"/>
          </a:p>
          <a:p>
            <a:pPr algn="r"/>
            <a:r>
              <a:rPr lang="en-US" sz="1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2000</a:t>
            </a:r>
            <a:endParaRPr sz="1200"/>
          </a:p>
          <a:p>
            <a:pPr algn="r"/>
            <a:r>
              <a:rPr lang="en-US" sz="1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2000</a:t>
            </a:r>
            <a:endParaRPr sz="1200"/>
          </a:p>
          <a:p>
            <a:pPr algn="r"/>
            <a:endParaRPr sz="133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r"/>
            <a:r>
              <a:rPr lang="en-US" sz="1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300*5</a:t>
            </a:r>
            <a:endParaRPr sz="1200"/>
          </a:p>
          <a:p>
            <a:pPr algn="r"/>
            <a:r>
              <a:rPr lang="en-US" sz="1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300</a:t>
            </a:r>
            <a:endParaRPr sz="1200"/>
          </a:p>
          <a:p>
            <a:pPr algn="r"/>
            <a:r>
              <a:rPr lang="en-US" sz="1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200</a:t>
            </a:r>
            <a:endParaRPr sz="1200"/>
          </a:p>
          <a:p>
            <a:pPr algn="r"/>
            <a:r>
              <a:rPr lang="en-US" sz="1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100 </a:t>
            </a:r>
            <a:endParaRPr sz="133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r"/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/>
          </a:p>
        </p:txBody>
      </p:sp>
      <p:grpSp>
        <p:nvGrpSpPr>
          <p:cNvPr id="169" name="Google Shape;169;p2"/>
          <p:cNvGrpSpPr/>
          <p:nvPr/>
        </p:nvGrpSpPr>
        <p:grpSpPr>
          <a:xfrm>
            <a:off x="5517484" y="5576777"/>
            <a:ext cx="6241886" cy="757331"/>
            <a:chOff x="0" y="-76200"/>
            <a:chExt cx="1873468" cy="1017522"/>
          </a:xfrm>
        </p:grpSpPr>
        <p:sp>
          <p:nvSpPr>
            <p:cNvPr id="170" name="Google Shape;170;p2"/>
            <p:cNvSpPr/>
            <p:nvPr/>
          </p:nvSpPr>
          <p:spPr>
            <a:xfrm>
              <a:off x="0" y="0"/>
              <a:ext cx="1873468" cy="941322"/>
            </a:xfrm>
            <a:custGeom>
              <a:avLst/>
              <a:gdLst/>
              <a:ahLst/>
              <a:cxnLst/>
              <a:rect l="l" t="t" r="r" b="b"/>
              <a:pathLst>
                <a:path w="1873468" h="941322" extrusionOk="0">
                  <a:moveTo>
                    <a:pt x="43535" y="0"/>
                  </a:moveTo>
                  <a:lnTo>
                    <a:pt x="1829933" y="0"/>
                  </a:lnTo>
                  <a:cubicBezTo>
                    <a:pt x="1841479" y="0"/>
                    <a:pt x="1852552" y="4587"/>
                    <a:pt x="1860717" y="12751"/>
                  </a:cubicBezTo>
                  <a:cubicBezTo>
                    <a:pt x="1868881" y="20915"/>
                    <a:pt x="1873468" y="31989"/>
                    <a:pt x="1873468" y="43535"/>
                  </a:cubicBezTo>
                  <a:lnTo>
                    <a:pt x="1873468" y="897788"/>
                  </a:lnTo>
                  <a:cubicBezTo>
                    <a:pt x="1873468" y="909334"/>
                    <a:pt x="1868881" y="920407"/>
                    <a:pt x="1860717" y="928571"/>
                  </a:cubicBezTo>
                  <a:cubicBezTo>
                    <a:pt x="1852552" y="936736"/>
                    <a:pt x="1841479" y="941322"/>
                    <a:pt x="1829933" y="941322"/>
                  </a:cubicBezTo>
                  <a:lnTo>
                    <a:pt x="43535" y="941322"/>
                  </a:lnTo>
                  <a:cubicBezTo>
                    <a:pt x="19491" y="941322"/>
                    <a:pt x="0" y="921831"/>
                    <a:pt x="0" y="897788"/>
                  </a:cubicBezTo>
                  <a:lnTo>
                    <a:pt x="0" y="43535"/>
                  </a:lnTo>
                  <a:cubicBezTo>
                    <a:pt x="0" y="31989"/>
                    <a:pt x="4587" y="20915"/>
                    <a:pt x="12751" y="12751"/>
                  </a:cubicBezTo>
                  <a:cubicBezTo>
                    <a:pt x="20915" y="4587"/>
                    <a:pt x="31989" y="0"/>
                    <a:pt x="43535" y="0"/>
                  </a:cubicBezTo>
                  <a:close/>
                </a:path>
              </a:pathLst>
            </a:custGeom>
            <a:solidFill>
              <a:srgbClr val="F8D0D0">
                <a:alpha val="69803"/>
              </a:srgbClr>
            </a:solidFill>
            <a:ln>
              <a:noFill/>
            </a:ln>
          </p:spPr>
          <p:txBody>
            <a:bodyPr spcFirstLastPara="1" wrap="square" lIns="60950" tIns="60950" rIns="60950" bIns="60950" anchor="ctr" anchorCtr="0">
              <a:noAutofit/>
            </a:bodyPr>
            <a:lstStyle/>
            <a:p>
              <a:endParaRPr sz="1200"/>
            </a:p>
          </p:txBody>
        </p:sp>
        <p:sp>
          <p:nvSpPr>
            <p:cNvPr id="171" name="Google Shape;171;p2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67" tIns="33867" rIns="33867" bIns="33867" anchor="ctr" anchorCtr="0">
              <a:noAutofit/>
            </a:bodyPr>
            <a:lstStyle/>
            <a:p>
              <a:pPr algn="ctr">
                <a:lnSpc>
                  <a:spcPct val="191666"/>
                </a:lnSpc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2"/>
          <p:cNvSpPr/>
          <p:nvPr/>
        </p:nvSpPr>
        <p:spPr>
          <a:xfrm>
            <a:off x="5946315" y="5773242"/>
            <a:ext cx="633596" cy="436698"/>
          </a:xfrm>
          <a:custGeom>
            <a:avLst/>
            <a:gdLst/>
            <a:ahLst/>
            <a:cxnLst/>
            <a:rect l="l" t="t" r="r" b="b"/>
            <a:pathLst>
              <a:path w="983185" h="655047" extrusionOk="0">
                <a:moveTo>
                  <a:pt x="0" y="0"/>
                </a:moveTo>
                <a:lnTo>
                  <a:pt x="983185" y="0"/>
                </a:lnTo>
                <a:lnTo>
                  <a:pt x="983185" y="655047"/>
                </a:lnTo>
                <a:lnTo>
                  <a:pt x="0" y="6550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3" name="Google Shape;173;p2"/>
          <p:cNvSpPr txBox="1"/>
          <p:nvPr/>
        </p:nvSpPr>
        <p:spPr>
          <a:xfrm>
            <a:off x="6677680" y="5741410"/>
            <a:ext cx="1078193" cy="645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43159"/>
              </a:lnSpc>
            </a:pPr>
            <a:r>
              <a:rPr lang="en-US" sz="2933" b="1">
                <a:solidFill>
                  <a:srgbClr val="C46867"/>
                </a:solidFill>
                <a:latin typeface="Calibri"/>
                <a:ea typeface="Calibri"/>
                <a:cs typeface="Calibri"/>
                <a:sym typeface="Calibri"/>
              </a:rPr>
              <a:t>Price</a:t>
            </a:r>
            <a:endParaRPr sz="1200"/>
          </a:p>
        </p:txBody>
      </p:sp>
      <p:sp>
        <p:nvSpPr>
          <p:cNvPr id="174" name="Google Shape;174;p2"/>
          <p:cNvSpPr txBox="1"/>
          <p:nvPr/>
        </p:nvSpPr>
        <p:spPr>
          <a:xfrm>
            <a:off x="7681946" y="5640527"/>
            <a:ext cx="3899356" cy="845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206224"/>
              </a:lnSpc>
            </a:pPr>
            <a:r>
              <a:rPr lang="en-US" sz="2667">
                <a:solidFill>
                  <a:srgbClr val="C85050"/>
                </a:solidFill>
                <a:latin typeface="Arial"/>
                <a:ea typeface="Arial"/>
                <a:cs typeface="Arial"/>
                <a:sym typeface="Arial"/>
              </a:rPr>
              <a:t>NT 32,700 ～ NT 38,150 </a:t>
            </a:r>
            <a:endParaRPr sz="1200"/>
          </a:p>
        </p:txBody>
      </p:sp>
      <p:sp>
        <p:nvSpPr>
          <p:cNvPr id="175" name="Google Shape;175;p2"/>
          <p:cNvSpPr txBox="1"/>
          <p:nvPr/>
        </p:nvSpPr>
        <p:spPr>
          <a:xfrm>
            <a:off x="7326249" y="1585266"/>
            <a:ext cx="1040363" cy="617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09"/>
              </a:lnSpc>
            </a:pPr>
            <a:r>
              <a:rPr lang="en-US" sz="2667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12100 </a:t>
            </a:r>
            <a:r>
              <a:rPr lang="en-US" sz="2866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sz="1200"/>
          </a:p>
        </p:txBody>
      </p:sp>
      <p:sp>
        <p:nvSpPr>
          <p:cNvPr id="176" name="Google Shape;176;p2"/>
          <p:cNvSpPr/>
          <p:nvPr/>
        </p:nvSpPr>
        <p:spPr>
          <a:xfrm>
            <a:off x="8737600" y="1585266"/>
            <a:ext cx="2732314" cy="503222"/>
          </a:xfrm>
          <a:prstGeom prst="rect">
            <a:avLst/>
          </a:prstGeom>
          <a:solidFill>
            <a:srgbClr val="F2F2F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0950" tIns="30467" rIns="60950" bIns="30467" anchor="ctr" anchorCtr="0">
            <a:noAutofit/>
          </a:bodyPr>
          <a:lstStyle/>
          <a:p>
            <a:pPr algn="ctr"/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"/>
          <p:cNvSpPr txBox="1"/>
          <p:nvPr/>
        </p:nvSpPr>
        <p:spPr>
          <a:xfrm>
            <a:off x="8864601" y="1585266"/>
            <a:ext cx="1701799" cy="617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214964"/>
              </a:lnSpc>
            </a:pPr>
            <a:r>
              <a:rPr lang="en-US" sz="1867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Others</a:t>
            </a:r>
            <a:endParaRPr sz="1200"/>
          </a:p>
        </p:txBody>
      </p:sp>
      <p:sp>
        <p:nvSpPr>
          <p:cNvPr id="178" name="Google Shape;178;p2"/>
          <p:cNvSpPr/>
          <p:nvPr/>
        </p:nvSpPr>
        <p:spPr>
          <a:xfrm>
            <a:off x="8856025" y="2205752"/>
            <a:ext cx="1416927" cy="882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30467" rIns="60950" bIns="30467" anchor="t" anchorCtr="0">
            <a:spAutoFit/>
          </a:bodyPr>
          <a:lstStyle/>
          <a:p>
            <a:r>
              <a:rPr lang="en-US" sz="13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Other Materials</a:t>
            </a:r>
            <a:endParaRPr sz="1200"/>
          </a:p>
          <a:p>
            <a:r>
              <a:rPr lang="en-US" sz="13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Research and Development Costs</a:t>
            </a:r>
            <a:endParaRPr sz="13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10287465" y="2205752"/>
            <a:ext cx="1054100" cy="86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30467" rIns="60950" bIns="30467" anchor="t" anchorCtr="0">
            <a:spAutoFit/>
          </a:bodyPr>
          <a:lstStyle/>
          <a:p>
            <a:pPr algn="r"/>
            <a:r>
              <a:rPr lang="en-US" sz="1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1000</a:t>
            </a:r>
            <a:endParaRPr sz="1200"/>
          </a:p>
          <a:p>
            <a:pPr algn="r"/>
            <a:endParaRPr sz="133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r"/>
            <a:r>
              <a:rPr lang="en-US" sz="1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2000 </a:t>
            </a:r>
            <a:endParaRPr sz="1333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algn="r"/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/>
          </a:p>
        </p:txBody>
      </p:sp>
      <p:sp>
        <p:nvSpPr>
          <p:cNvPr id="180" name="Google Shape;180;p2"/>
          <p:cNvSpPr txBox="1"/>
          <p:nvPr/>
        </p:nvSpPr>
        <p:spPr>
          <a:xfrm>
            <a:off x="10399381" y="1595043"/>
            <a:ext cx="1040363" cy="617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40009"/>
              </a:lnSpc>
            </a:pPr>
            <a:r>
              <a:rPr lang="en-US" sz="2667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3000 </a:t>
            </a:r>
            <a:r>
              <a:rPr lang="en-US" sz="2866">
                <a:solidFill>
                  <a:srgbClr val="373737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sz="1200"/>
          </a:p>
        </p:txBody>
      </p:sp>
      <p:pic>
        <p:nvPicPr>
          <p:cNvPr id="181" name="Google Shape;181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86912" y="1575489"/>
            <a:ext cx="2791718" cy="180370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251422-E750-994A-8BCE-16A3CED16C8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A3DC3F8-D52E-7B4D-8C95-14718AE2E74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/>
          <p:nvPr/>
        </p:nvSpPr>
        <p:spPr>
          <a:xfrm>
            <a:off x="0" y="0"/>
            <a:ext cx="1800000" cy="6858000"/>
          </a:xfrm>
          <a:prstGeom prst="rect">
            <a:avLst/>
          </a:prstGeom>
          <a:solidFill>
            <a:srgbClr val="F4F7F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/>
          <p:nvPr/>
        </p:nvSpPr>
        <p:spPr>
          <a:xfrm>
            <a:off x="4411263" y="4783687"/>
            <a:ext cx="17403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F9D5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Force Sensor</a:t>
            </a: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6397492" y="4783687"/>
            <a:ext cx="7785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F9D5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LED</a:t>
            </a: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3830110" y="3337116"/>
            <a:ext cx="13545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F9D5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Arduino</a:t>
            </a: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5604922" y="2044553"/>
            <a:ext cx="17895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4B4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Raspberry Pi</a:t>
            </a: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5821231" y="1014788"/>
            <a:ext cx="13569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4B4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DB Events</a:t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5752560" y="3343572"/>
            <a:ext cx="9342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4B4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Serial</a:t>
            </a: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7228996" y="3343572"/>
            <a:ext cx="9342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4B4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Mac</a:t>
            </a: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8597076" y="3343572"/>
            <a:ext cx="16518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4B4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Vision </a:t>
            </a:r>
            <a:endParaRPr/>
          </a:p>
        </p:txBody>
      </p:sp>
      <p:sp>
        <p:nvSpPr>
          <p:cNvPr id="99" name="Google Shape;99;p2"/>
          <p:cNvSpPr/>
          <p:nvPr/>
        </p:nvSpPr>
        <p:spPr>
          <a:xfrm>
            <a:off x="3803384" y="2057833"/>
            <a:ext cx="13545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4B4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Web Cam</a:t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8230953" y="2057833"/>
            <a:ext cx="12633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4285F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Backend</a:t>
            </a:r>
            <a:endParaRPr/>
          </a:p>
        </p:txBody>
      </p:sp>
      <p:sp>
        <p:nvSpPr>
          <p:cNvPr id="101" name="Google Shape;101;p2"/>
          <p:cNvSpPr/>
          <p:nvPr/>
        </p:nvSpPr>
        <p:spPr>
          <a:xfrm>
            <a:off x="9911774" y="2057833"/>
            <a:ext cx="14901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4285F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Frontend</a:t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8230953" y="988041"/>
            <a:ext cx="12633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4285F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Database</a:t>
            </a:r>
            <a:endParaRPr/>
          </a:p>
        </p:txBody>
      </p:sp>
      <p:sp>
        <p:nvSpPr>
          <p:cNvPr id="103" name="Google Shape;103;p2"/>
          <p:cNvSpPr/>
          <p:nvPr/>
        </p:nvSpPr>
        <p:spPr>
          <a:xfrm>
            <a:off x="9911773" y="988041"/>
            <a:ext cx="14901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4285F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Web Server</a:t>
            </a:r>
            <a:endParaRPr/>
          </a:p>
        </p:txBody>
      </p:sp>
      <p:sp>
        <p:nvSpPr>
          <p:cNvPr id="104" name="Google Shape;104;p2"/>
          <p:cNvSpPr/>
          <p:nvPr/>
        </p:nvSpPr>
        <p:spPr>
          <a:xfrm>
            <a:off x="2357371" y="4783687"/>
            <a:ext cx="17403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F9D5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Mechanism</a:t>
            </a:r>
            <a:endParaRPr/>
          </a:p>
        </p:txBody>
      </p:sp>
      <p:cxnSp>
        <p:nvCxnSpPr>
          <p:cNvPr id="105" name="Google Shape;105;p2"/>
          <p:cNvCxnSpPr>
            <a:stCxn id="100" idx="0"/>
            <a:endCxn id="102" idx="2"/>
          </p:cNvCxnSpPr>
          <p:nvPr/>
        </p:nvCxnSpPr>
        <p:spPr>
          <a:xfrm rot="10800000">
            <a:off x="8862603" y="1656733"/>
            <a:ext cx="0" cy="401100"/>
          </a:xfrm>
          <a:prstGeom prst="straightConnector1">
            <a:avLst/>
          </a:prstGeom>
          <a:noFill/>
          <a:ln w="28575" cap="flat" cmpd="sng">
            <a:solidFill>
              <a:srgbClr val="4285F4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06" name="Google Shape;106;p2"/>
          <p:cNvCxnSpPr>
            <a:stCxn id="100" idx="3"/>
            <a:endCxn id="101" idx="1"/>
          </p:cNvCxnSpPr>
          <p:nvPr/>
        </p:nvCxnSpPr>
        <p:spPr>
          <a:xfrm>
            <a:off x="9494253" y="2392183"/>
            <a:ext cx="417600" cy="0"/>
          </a:xfrm>
          <a:prstGeom prst="straightConnector1">
            <a:avLst/>
          </a:prstGeom>
          <a:noFill/>
          <a:ln w="28575" cap="flat" cmpd="sng">
            <a:solidFill>
              <a:srgbClr val="4285F4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07" name="Google Shape;107;p2"/>
          <p:cNvCxnSpPr>
            <a:endCxn id="97" idx="3"/>
          </p:cNvCxnSpPr>
          <p:nvPr/>
        </p:nvCxnSpPr>
        <p:spPr>
          <a:xfrm flipH="1">
            <a:off x="8163196" y="3674022"/>
            <a:ext cx="434100" cy="3900"/>
          </a:xfrm>
          <a:prstGeom prst="straightConnector1">
            <a:avLst/>
          </a:prstGeom>
          <a:noFill/>
          <a:ln w="28575" cap="flat" cmpd="sng">
            <a:solidFill>
              <a:srgbClr val="F4B4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08" name="Google Shape;108;p2"/>
          <p:cNvCxnSpPr>
            <a:stCxn id="97" idx="1"/>
            <a:endCxn id="96" idx="3"/>
          </p:cNvCxnSpPr>
          <p:nvPr/>
        </p:nvCxnSpPr>
        <p:spPr>
          <a:xfrm rot="10800000">
            <a:off x="6686896" y="3677922"/>
            <a:ext cx="542100" cy="0"/>
          </a:xfrm>
          <a:prstGeom prst="straightConnector1">
            <a:avLst/>
          </a:prstGeom>
          <a:noFill/>
          <a:ln w="28575" cap="flat" cmpd="sng">
            <a:solidFill>
              <a:srgbClr val="F4B4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09" name="Google Shape;109;p2"/>
          <p:cNvCxnSpPr/>
          <p:nvPr/>
        </p:nvCxnSpPr>
        <p:spPr>
          <a:xfrm rot="10800000">
            <a:off x="6219594" y="2715750"/>
            <a:ext cx="0" cy="634200"/>
          </a:xfrm>
          <a:prstGeom prst="straightConnector1">
            <a:avLst/>
          </a:prstGeom>
          <a:noFill/>
          <a:ln w="28575" cap="flat" cmpd="sng">
            <a:solidFill>
              <a:srgbClr val="F4B4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0" name="Google Shape;110;p2"/>
          <p:cNvCxnSpPr>
            <a:endCxn id="95" idx="2"/>
          </p:cNvCxnSpPr>
          <p:nvPr/>
        </p:nvCxnSpPr>
        <p:spPr>
          <a:xfrm rot="10800000">
            <a:off x="6499681" y="1683488"/>
            <a:ext cx="0" cy="374400"/>
          </a:xfrm>
          <a:prstGeom prst="straightConnector1">
            <a:avLst/>
          </a:prstGeom>
          <a:noFill/>
          <a:ln w="28575" cap="flat" cmpd="sng">
            <a:solidFill>
              <a:srgbClr val="F4B4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1" name="Google Shape;111;p2"/>
          <p:cNvCxnSpPr/>
          <p:nvPr/>
        </p:nvCxnSpPr>
        <p:spPr>
          <a:xfrm>
            <a:off x="5157780" y="2416375"/>
            <a:ext cx="417600" cy="0"/>
          </a:xfrm>
          <a:prstGeom prst="straightConnector1">
            <a:avLst/>
          </a:prstGeom>
          <a:noFill/>
          <a:ln w="28575" cap="flat" cmpd="sng">
            <a:solidFill>
              <a:srgbClr val="F4B4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2" name="Google Shape;112;p2"/>
          <p:cNvCxnSpPr>
            <a:stCxn id="93" idx="3"/>
          </p:cNvCxnSpPr>
          <p:nvPr/>
        </p:nvCxnSpPr>
        <p:spPr>
          <a:xfrm>
            <a:off x="5184610" y="3671466"/>
            <a:ext cx="542400" cy="0"/>
          </a:xfrm>
          <a:prstGeom prst="straightConnector1">
            <a:avLst/>
          </a:prstGeom>
          <a:noFill/>
          <a:ln w="28575" cap="flat" cmpd="sng">
            <a:solidFill>
              <a:srgbClr val="44464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3" name="Google Shape;113;p2"/>
          <p:cNvCxnSpPr/>
          <p:nvPr/>
        </p:nvCxnSpPr>
        <p:spPr>
          <a:xfrm>
            <a:off x="4967280" y="3994282"/>
            <a:ext cx="0" cy="487500"/>
          </a:xfrm>
          <a:prstGeom prst="straightConnector1">
            <a:avLst/>
          </a:prstGeom>
          <a:noFill/>
          <a:ln w="28575" cap="flat" cmpd="sng">
            <a:solidFill>
              <a:srgbClr val="0F9D5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4" name="Google Shape;114;p2"/>
          <p:cNvCxnSpPr/>
          <p:nvPr/>
        </p:nvCxnSpPr>
        <p:spPr>
          <a:xfrm rot="10800000">
            <a:off x="4967170" y="4470372"/>
            <a:ext cx="1819500" cy="0"/>
          </a:xfrm>
          <a:prstGeom prst="straightConnector1">
            <a:avLst/>
          </a:prstGeom>
          <a:noFill/>
          <a:ln w="28575" cap="flat" cmpd="sng">
            <a:solidFill>
              <a:srgbClr val="0F9D58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5" name="Google Shape;11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3753" y="2948337"/>
            <a:ext cx="1093800" cy="1080000"/>
          </a:xfrm>
          <a:prstGeom prst="ellipse">
            <a:avLst/>
          </a:prstGeom>
          <a:noFill/>
          <a:ln w="28575" cap="rnd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cxnSp>
        <p:nvCxnSpPr>
          <p:cNvPr id="116" name="Google Shape;116;p2"/>
          <p:cNvCxnSpPr/>
          <p:nvPr/>
        </p:nvCxnSpPr>
        <p:spPr>
          <a:xfrm>
            <a:off x="6961442" y="2713149"/>
            <a:ext cx="0" cy="470400"/>
          </a:xfrm>
          <a:prstGeom prst="straightConnector1">
            <a:avLst/>
          </a:prstGeom>
          <a:noFill/>
          <a:ln w="28575" cap="flat" cmpd="sng">
            <a:solidFill>
              <a:srgbClr val="F4B4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7" name="Google Shape;117;p2"/>
          <p:cNvCxnSpPr/>
          <p:nvPr/>
        </p:nvCxnSpPr>
        <p:spPr>
          <a:xfrm rot="10800000">
            <a:off x="6961364" y="3164725"/>
            <a:ext cx="2757300" cy="0"/>
          </a:xfrm>
          <a:prstGeom prst="straightConnector1">
            <a:avLst/>
          </a:prstGeom>
          <a:noFill/>
          <a:ln w="28575" cap="flat" cmpd="sng">
            <a:solidFill>
              <a:srgbClr val="F4B4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8" name="Google Shape;118;p2"/>
          <p:cNvCxnSpPr/>
          <p:nvPr/>
        </p:nvCxnSpPr>
        <p:spPr>
          <a:xfrm>
            <a:off x="9702977" y="3164725"/>
            <a:ext cx="0" cy="182700"/>
          </a:xfrm>
          <a:prstGeom prst="straightConnector1">
            <a:avLst/>
          </a:prstGeom>
          <a:noFill/>
          <a:ln w="28575" cap="flat" cmpd="sng">
            <a:solidFill>
              <a:srgbClr val="F4B400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9" name="Google Shape;119;p2"/>
          <p:cNvCxnSpPr/>
          <p:nvPr/>
        </p:nvCxnSpPr>
        <p:spPr>
          <a:xfrm>
            <a:off x="7408706" y="2375183"/>
            <a:ext cx="807000" cy="0"/>
          </a:xfrm>
          <a:prstGeom prst="straightConnector1">
            <a:avLst/>
          </a:prstGeom>
          <a:noFill/>
          <a:ln w="28575" cap="flat" cmpd="sng">
            <a:solidFill>
              <a:srgbClr val="44464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0" name="Google Shape;120;p2"/>
          <p:cNvCxnSpPr/>
          <p:nvPr/>
        </p:nvCxnSpPr>
        <p:spPr>
          <a:xfrm>
            <a:off x="4693274" y="4012168"/>
            <a:ext cx="0" cy="771600"/>
          </a:xfrm>
          <a:prstGeom prst="straightConnector1">
            <a:avLst/>
          </a:prstGeom>
          <a:noFill/>
          <a:ln w="28575" cap="flat" cmpd="sng">
            <a:solidFill>
              <a:srgbClr val="0F9D58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21" name="Google Shape;121;p2"/>
          <p:cNvCxnSpPr>
            <a:endCxn id="92" idx="0"/>
          </p:cNvCxnSpPr>
          <p:nvPr/>
        </p:nvCxnSpPr>
        <p:spPr>
          <a:xfrm>
            <a:off x="6786742" y="4453087"/>
            <a:ext cx="0" cy="330600"/>
          </a:xfrm>
          <a:prstGeom prst="straightConnector1">
            <a:avLst/>
          </a:prstGeom>
          <a:noFill/>
          <a:ln w="28575" cap="flat" cmpd="sng">
            <a:solidFill>
              <a:srgbClr val="0F9D58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122" name="Google Shape;122;p2" descr="profile 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36603" y="4783687"/>
            <a:ext cx="1080000" cy="1080000"/>
          </a:xfrm>
          <a:prstGeom prst="ellipse">
            <a:avLst/>
          </a:prstGeom>
          <a:noFill/>
          <a:ln w="28575" cap="rnd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pic>
        <p:nvPicPr>
          <p:cNvPr id="123" name="Google Shape;123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40582" y="411830"/>
            <a:ext cx="1080000" cy="1080000"/>
          </a:xfrm>
          <a:prstGeom prst="ellipse">
            <a:avLst/>
          </a:prstGeom>
          <a:noFill/>
          <a:ln w="28575" cap="rnd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pic>
        <p:nvPicPr>
          <p:cNvPr id="124" name="Google Shape;124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614770" y="4783687"/>
            <a:ext cx="1128600" cy="1080000"/>
          </a:xfrm>
          <a:prstGeom prst="ellipse">
            <a:avLst/>
          </a:prstGeom>
          <a:noFill/>
          <a:ln w="28575" cap="rnd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pic>
        <p:nvPicPr>
          <p:cNvPr id="125" name="Google Shape;125;p2"/>
          <p:cNvPicPr preferRelativeResize="0"/>
          <p:nvPr/>
        </p:nvPicPr>
        <p:blipFill rotWithShape="1">
          <a:blip r:embed="rId7">
            <a:alphaModFix/>
          </a:blip>
          <a:srcRect l="3379" t="39113" r="25251" b="2"/>
          <a:stretch/>
        </p:blipFill>
        <p:spPr>
          <a:xfrm>
            <a:off x="9048549" y="4783687"/>
            <a:ext cx="1079400" cy="1080000"/>
          </a:xfrm>
          <a:prstGeom prst="ellipse">
            <a:avLst/>
          </a:prstGeom>
          <a:noFill/>
          <a:ln w="28575" cap="rnd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sp>
        <p:nvSpPr>
          <p:cNvPr id="126" name="Google Shape;126;p2"/>
          <p:cNvSpPr txBox="1"/>
          <p:nvPr/>
        </p:nvSpPr>
        <p:spPr>
          <a:xfrm>
            <a:off x="4043140" y="1545494"/>
            <a:ext cx="1004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Andrew</a:t>
            </a:r>
            <a:endParaRPr sz="1800" b="1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"/>
          <p:cNvSpPr txBox="1"/>
          <p:nvPr/>
        </p:nvSpPr>
        <p:spPr>
          <a:xfrm>
            <a:off x="7812209" y="5945803"/>
            <a:ext cx="618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F9D58"/>
                </a:solidFill>
                <a:latin typeface="Calibri"/>
                <a:ea typeface="Calibri"/>
                <a:cs typeface="Calibri"/>
                <a:sym typeface="Calibri"/>
              </a:rPr>
              <a:t>Max</a:t>
            </a:r>
            <a:endParaRPr sz="1800" b="1">
              <a:solidFill>
                <a:srgbClr val="0F9D5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"/>
          <p:cNvSpPr txBox="1"/>
          <p:nvPr/>
        </p:nvSpPr>
        <p:spPr>
          <a:xfrm>
            <a:off x="9178929" y="5950919"/>
            <a:ext cx="107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F9D58"/>
                </a:solidFill>
                <a:latin typeface="Calibri"/>
                <a:ea typeface="Calibri"/>
                <a:cs typeface="Calibri"/>
                <a:sym typeface="Calibri"/>
              </a:rPr>
              <a:t>Yushan</a:t>
            </a:r>
            <a:endParaRPr sz="1800" b="1">
              <a:solidFill>
                <a:srgbClr val="0F9D5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"/>
          <p:cNvSpPr txBox="1"/>
          <p:nvPr/>
        </p:nvSpPr>
        <p:spPr>
          <a:xfrm>
            <a:off x="10663956" y="5942017"/>
            <a:ext cx="107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0F9D58"/>
                </a:solidFill>
                <a:latin typeface="Calibri"/>
                <a:ea typeface="Calibri"/>
                <a:cs typeface="Calibri"/>
                <a:sym typeface="Calibri"/>
              </a:rPr>
              <a:t>Marshall</a:t>
            </a:r>
            <a:endParaRPr sz="1800" b="1">
              <a:solidFill>
                <a:srgbClr val="0F9D5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"/>
          <p:cNvSpPr txBox="1"/>
          <p:nvPr/>
        </p:nvSpPr>
        <p:spPr>
          <a:xfrm>
            <a:off x="10944934" y="4110453"/>
            <a:ext cx="913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4285F4"/>
                </a:solidFill>
                <a:latin typeface="Calibri"/>
                <a:ea typeface="Calibri"/>
                <a:cs typeface="Calibri"/>
                <a:sym typeface="Calibri"/>
              </a:rPr>
              <a:t>Penny</a:t>
            </a:r>
            <a:endParaRPr sz="1800" b="1">
              <a:solidFill>
                <a:srgbClr val="4285F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2357371" y="5642753"/>
            <a:ext cx="17403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F9D5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Laser Cutting</a:t>
            </a:r>
            <a:endParaRPr/>
          </a:p>
        </p:txBody>
      </p:sp>
      <p:sp>
        <p:nvSpPr>
          <p:cNvPr id="132" name="Google Shape;132;p2"/>
          <p:cNvSpPr/>
          <p:nvPr/>
        </p:nvSpPr>
        <p:spPr>
          <a:xfrm>
            <a:off x="4411262" y="5651655"/>
            <a:ext cx="1740300" cy="66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F9D5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44645"/>
                </a:solidFill>
                <a:latin typeface="Calibri"/>
                <a:ea typeface="Calibri"/>
                <a:cs typeface="Calibri"/>
                <a:sym typeface="Calibri"/>
              </a:rPr>
              <a:t>3D Printing</a:t>
            </a:r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6068F6-B664-174A-99F5-3687EAC308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8E0E58D-9ECC-B44F-84A2-9F1C82F5D14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176F483-DBDA-1644-9B98-1B87549528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60C0804-E5BD-3B43-8496-922931644FA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140848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字方塊 9">
            <a:extLst>
              <a:ext uri="{FF2B5EF4-FFF2-40B4-BE49-F238E27FC236}">
                <a16:creationId xmlns:a16="http://schemas.microsoft.com/office/drawing/2014/main" id="{FF487949-1ED5-5D45-B912-3E8FA4C25B2F}"/>
              </a:ext>
            </a:extLst>
          </p:cNvPr>
          <p:cNvSpPr txBox="1"/>
          <p:nvPr/>
        </p:nvSpPr>
        <p:spPr>
          <a:xfrm>
            <a:off x="3939910" y="2767281"/>
            <a:ext cx="43121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otdle</a:t>
            </a:r>
            <a:endParaRPr lang="zh-TW" altLang="en-US" sz="8000" spc="-300" dirty="0">
              <a:solidFill>
                <a:srgbClr val="F4F7FA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3" name="文字方塊 9">
            <a:extLst>
              <a:ext uri="{FF2B5EF4-FFF2-40B4-BE49-F238E27FC236}">
                <a16:creationId xmlns:a16="http://schemas.microsoft.com/office/drawing/2014/main" id="{1CD6B048-735E-8142-B658-A46A888BA7D3}"/>
              </a:ext>
            </a:extLst>
          </p:cNvPr>
          <p:cNvSpPr txBox="1"/>
          <p:nvPr/>
        </p:nvSpPr>
        <p:spPr>
          <a:xfrm>
            <a:off x="3939910" y="2767281"/>
            <a:ext cx="43121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DB4437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tdle</a:t>
            </a:r>
            <a:endParaRPr lang="zh-TW" altLang="en-US" sz="8000" spc="-300" dirty="0">
              <a:solidFill>
                <a:srgbClr val="F4F7FA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0" name="文字方塊 9">
            <a:extLst>
              <a:ext uri="{FF2B5EF4-FFF2-40B4-BE49-F238E27FC236}">
                <a16:creationId xmlns:a16="http://schemas.microsoft.com/office/drawing/2014/main" id="{B46D067D-2BE4-5142-A1E3-266D0872DBD8}"/>
              </a:ext>
            </a:extLst>
          </p:cNvPr>
          <p:cNvSpPr txBox="1"/>
          <p:nvPr/>
        </p:nvSpPr>
        <p:spPr>
          <a:xfrm>
            <a:off x="3939910" y="2767281"/>
            <a:ext cx="43121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DB4437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B400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t</a:t>
            </a:r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dle</a:t>
            </a:r>
            <a:endParaRPr lang="zh-TW" altLang="en-US" sz="8000" spc="-300" dirty="0">
              <a:solidFill>
                <a:srgbClr val="F4F7FA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6B4A4C5-D122-8672-48C1-157F46B45B34}"/>
              </a:ext>
            </a:extLst>
          </p:cNvPr>
          <p:cNvSpPr txBox="1"/>
          <p:nvPr/>
        </p:nvSpPr>
        <p:spPr>
          <a:xfrm>
            <a:off x="3939910" y="2767281"/>
            <a:ext cx="43121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DB4437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B400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t</a:t>
            </a:r>
            <a:r>
              <a:rPr lang="en-US" altLang="zh-TW" sz="8000" spc="-300" dirty="0" err="1">
                <a:solidFill>
                  <a:srgbClr val="0F9D58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d</a:t>
            </a:r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le</a:t>
            </a:r>
            <a:endParaRPr lang="zh-TW" altLang="en-US" sz="8000" spc="-300" dirty="0">
              <a:solidFill>
                <a:srgbClr val="F4F7FA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61F2D12-06DA-C03E-C8CE-58F4D517F5A7}"/>
              </a:ext>
            </a:extLst>
          </p:cNvPr>
          <p:cNvSpPr txBox="1"/>
          <p:nvPr/>
        </p:nvSpPr>
        <p:spPr>
          <a:xfrm>
            <a:off x="4575164" y="2982723"/>
            <a:ext cx="6568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600" spc="-300" dirty="0">
                <a:solidFill>
                  <a:srgbClr val="444645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#</a:t>
            </a:r>
            <a:endParaRPr lang="zh-TW" altLang="en-US" sz="6600" dirty="0"/>
          </a:p>
        </p:txBody>
      </p:sp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3EA319D1-585A-0877-B294-17B0A714C20B}"/>
              </a:ext>
            </a:extLst>
          </p:cNvPr>
          <p:cNvCxnSpPr>
            <a:cxnSpLocks/>
          </p:cNvCxnSpPr>
          <p:nvPr/>
        </p:nvCxnSpPr>
        <p:spPr>
          <a:xfrm>
            <a:off x="4701146" y="2767281"/>
            <a:ext cx="0" cy="117197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8037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11111E-6 L 0.04531 1.11111E-6 " pathEditMode="relative" rAng="0" ptsTypes="AA">
                                      <p:cBhvr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66" y="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"/>
                            </p:stCondLst>
                            <p:childTnLst>
                              <p:par>
                                <p:cTn id="17" presetID="0" presetClass="path" presetSubtype="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531 1.11111E-6 L 0.08698 1.11111E-6 " pathEditMode="relative" rAng="0" ptsTypes="AA">
                                      <p:cBhvr>
                                        <p:cTn id="1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3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0" presetClass="path" presetSubtype="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698 1.11111E-6 L 0.1332 0.00069 " pathEditMode="relative" rAng="0" ptsTypes="AA">
                                      <p:cBhvr>
                                        <p:cTn id="2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23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ID="0" presetClass="path" presetSubtype="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32 0.00069 L 0.16054 0.00162 " pathEditMode="relative" rAng="0" ptsTypes="AA">
                                      <p:cBhvr>
                                        <p:cTn id="2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67" y="4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0" presetClass="path" presetSubtype="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054 0.00162 L 0.20325 0.00069 " pathEditMode="relative" rAng="0" ptsTypes="AA">
                                      <p:cBhvr>
                                        <p:cTn id="3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5" y="-46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0" grpId="0"/>
      <p:bldP spid="10" grpId="0"/>
      <p:bldP spid="2" grpId="0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字方塊 9">
            <a:extLst>
              <a:ext uri="{FF2B5EF4-FFF2-40B4-BE49-F238E27FC236}">
                <a16:creationId xmlns:a16="http://schemas.microsoft.com/office/drawing/2014/main" id="{FF487949-1ED5-5D45-B912-3E8FA4C25B2F}"/>
              </a:ext>
            </a:extLst>
          </p:cNvPr>
          <p:cNvSpPr txBox="1"/>
          <p:nvPr/>
        </p:nvSpPr>
        <p:spPr>
          <a:xfrm>
            <a:off x="3939910" y="2767281"/>
            <a:ext cx="43121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otdle</a:t>
            </a:r>
            <a:endParaRPr lang="zh-TW" altLang="en-US" sz="8000" spc="-300" dirty="0">
              <a:solidFill>
                <a:srgbClr val="F4F7FA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3" name="文字方塊 9">
            <a:extLst>
              <a:ext uri="{FF2B5EF4-FFF2-40B4-BE49-F238E27FC236}">
                <a16:creationId xmlns:a16="http://schemas.microsoft.com/office/drawing/2014/main" id="{1CD6B048-735E-8142-B658-A46A888BA7D3}"/>
              </a:ext>
            </a:extLst>
          </p:cNvPr>
          <p:cNvSpPr txBox="1"/>
          <p:nvPr/>
        </p:nvSpPr>
        <p:spPr>
          <a:xfrm>
            <a:off x="3939910" y="2767281"/>
            <a:ext cx="43121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DB4437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tdle</a:t>
            </a:r>
            <a:endParaRPr lang="zh-TW" altLang="en-US" sz="8000" spc="-300" dirty="0">
              <a:solidFill>
                <a:srgbClr val="F4F7FA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0" name="文字方塊 9">
            <a:extLst>
              <a:ext uri="{FF2B5EF4-FFF2-40B4-BE49-F238E27FC236}">
                <a16:creationId xmlns:a16="http://schemas.microsoft.com/office/drawing/2014/main" id="{B46D067D-2BE4-5142-A1E3-266D0872DBD8}"/>
              </a:ext>
            </a:extLst>
          </p:cNvPr>
          <p:cNvSpPr txBox="1"/>
          <p:nvPr/>
        </p:nvSpPr>
        <p:spPr>
          <a:xfrm>
            <a:off x="3939910" y="2767281"/>
            <a:ext cx="43121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DB4437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B400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t</a:t>
            </a:r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dle</a:t>
            </a:r>
            <a:endParaRPr lang="zh-TW" altLang="en-US" sz="8000" spc="-300" dirty="0">
              <a:solidFill>
                <a:srgbClr val="F4F7FA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6B4A4C5-D122-8672-48C1-157F46B45B34}"/>
              </a:ext>
            </a:extLst>
          </p:cNvPr>
          <p:cNvSpPr txBox="1"/>
          <p:nvPr/>
        </p:nvSpPr>
        <p:spPr>
          <a:xfrm>
            <a:off x="3939910" y="2767281"/>
            <a:ext cx="43121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DB4437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B400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t</a:t>
            </a:r>
            <a:r>
              <a:rPr lang="en-US" altLang="zh-TW" sz="8000" spc="-300" dirty="0" err="1">
                <a:solidFill>
                  <a:srgbClr val="0F9D58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d</a:t>
            </a:r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le</a:t>
            </a:r>
            <a:endParaRPr lang="zh-TW" altLang="en-US" sz="8000" spc="-300" dirty="0">
              <a:solidFill>
                <a:srgbClr val="F4F7FA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61F2D12-06DA-C03E-C8CE-58F4D517F5A7}"/>
              </a:ext>
            </a:extLst>
          </p:cNvPr>
          <p:cNvSpPr txBox="1"/>
          <p:nvPr/>
        </p:nvSpPr>
        <p:spPr>
          <a:xfrm>
            <a:off x="4575164" y="2982723"/>
            <a:ext cx="6568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6600" spc="-300" dirty="0">
                <a:solidFill>
                  <a:srgbClr val="444645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#</a:t>
            </a:r>
            <a:endParaRPr lang="zh-TW" altLang="en-US" sz="6600" dirty="0"/>
          </a:p>
        </p:txBody>
      </p:sp>
      <p:cxnSp>
        <p:nvCxnSpPr>
          <p:cNvPr id="7" name="直線接點 3">
            <a:extLst>
              <a:ext uri="{FF2B5EF4-FFF2-40B4-BE49-F238E27FC236}">
                <a16:creationId xmlns:a16="http://schemas.microsoft.com/office/drawing/2014/main" id="{482DB8DE-3FA3-9144-9E1A-41E597117668}"/>
              </a:ext>
            </a:extLst>
          </p:cNvPr>
          <p:cNvCxnSpPr>
            <a:cxnSpLocks/>
          </p:cNvCxnSpPr>
          <p:nvPr/>
        </p:nvCxnSpPr>
        <p:spPr>
          <a:xfrm>
            <a:off x="7188852" y="2767281"/>
            <a:ext cx="0" cy="117197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94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9">
            <a:extLst>
              <a:ext uri="{FF2B5EF4-FFF2-40B4-BE49-F238E27FC236}">
                <a16:creationId xmlns:a16="http://schemas.microsoft.com/office/drawing/2014/main" id="{FFE25733-285B-E341-8CBF-15CC5BA16448}"/>
              </a:ext>
            </a:extLst>
          </p:cNvPr>
          <p:cNvSpPr txBox="1"/>
          <p:nvPr/>
        </p:nvSpPr>
        <p:spPr>
          <a:xfrm>
            <a:off x="3939911" y="2767281"/>
            <a:ext cx="43121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DB4437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B400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t</a:t>
            </a:r>
            <a:r>
              <a:rPr lang="en-US" altLang="zh-TW" sz="8000" spc="-300" dirty="0" err="1">
                <a:solidFill>
                  <a:srgbClr val="0F9D58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d</a:t>
            </a:r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le</a:t>
            </a:r>
            <a:endParaRPr lang="zh-TW" altLang="en-US" sz="8000" spc="-300" dirty="0">
              <a:solidFill>
                <a:srgbClr val="F4F7FA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1139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9">
            <a:extLst>
              <a:ext uri="{FF2B5EF4-FFF2-40B4-BE49-F238E27FC236}">
                <a16:creationId xmlns:a16="http://schemas.microsoft.com/office/drawing/2014/main" id="{7885B7F7-AE8F-4741-AC35-C772385A7251}"/>
              </a:ext>
            </a:extLst>
          </p:cNvPr>
          <p:cNvSpPr txBox="1"/>
          <p:nvPr/>
        </p:nvSpPr>
        <p:spPr>
          <a:xfrm>
            <a:off x="3939911" y="2767281"/>
            <a:ext cx="43121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DB4437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B400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t</a:t>
            </a:r>
            <a:r>
              <a:rPr lang="en-US" altLang="zh-TW" sz="8000" spc="-300" dirty="0" err="1">
                <a:solidFill>
                  <a:srgbClr val="0F9D58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d</a:t>
            </a:r>
            <a:r>
              <a:rPr lang="en-US" altLang="zh-TW" sz="8000" spc="-300" dirty="0" err="1">
                <a:solidFill>
                  <a:srgbClr val="F4F7FA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le</a:t>
            </a:r>
            <a:endParaRPr lang="zh-TW" altLang="en-US" sz="8000" spc="-300" dirty="0">
              <a:solidFill>
                <a:srgbClr val="F4F7FA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939B8BC-573C-FF57-0FD5-2CB5564576D9}"/>
              </a:ext>
            </a:extLst>
          </p:cNvPr>
          <p:cNvSpPr txBox="1"/>
          <p:nvPr/>
        </p:nvSpPr>
        <p:spPr>
          <a:xfrm>
            <a:off x="3939910" y="2767281"/>
            <a:ext cx="43121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444645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DB4437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B400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t</a:t>
            </a:r>
            <a:r>
              <a:rPr lang="en-US" altLang="zh-TW" sz="8000" spc="-300" dirty="0" err="1">
                <a:solidFill>
                  <a:srgbClr val="0F9D58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d</a:t>
            </a:r>
            <a:r>
              <a:rPr lang="en-US" altLang="zh-TW" sz="8000" spc="-300" dirty="0" err="1">
                <a:solidFill>
                  <a:srgbClr val="444645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le</a:t>
            </a:r>
            <a:endParaRPr lang="zh-TW" altLang="en-US" sz="8000" spc="-300" dirty="0">
              <a:solidFill>
                <a:srgbClr val="444645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80283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方塊 19">
            <a:extLst>
              <a:ext uri="{FF2B5EF4-FFF2-40B4-BE49-F238E27FC236}">
                <a16:creationId xmlns:a16="http://schemas.microsoft.com/office/drawing/2014/main" id="{AEFD6567-BFC2-114E-9E42-228EE8AB5631}"/>
              </a:ext>
            </a:extLst>
          </p:cNvPr>
          <p:cNvSpPr txBox="1"/>
          <p:nvPr/>
        </p:nvSpPr>
        <p:spPr>
          <a:xfrm>
            <a:off x="3696555" y="4090720"/>
            <a:ext cx="47988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Roboto Light" panose="02000000000000000000" pitchFamily="2" charset="0"/>
                <a:ea typeface="Roboto Light" panose="02000000000000000000" pitchFamily="2" charset="0"/>
                <a:cs typeface="Futura Medium" panose="020B0602020204020303" pitchFamily="34" charset="-79"/>
              </a:rPr>
              <a:t>Smart dressing, zero messing.</a:t>
            </a:r>
            <a:endParaRPr lang="zh-TW" altLang="en-US" sz="2000" dirty="0">
              <a:latin typeface="Roboto Light" panose="02000000000000000000" pitchFamily="2" charset="0"/>
              <a:cs typeface="Futura Medium" panose="020B0602020204020303" pitchFamily="34" charset="-79"/>
            </a:endParaRPr>
          </a:p>
        </p:txBody>
      </p:sp>
      <p:sp>
        <p:nvSpPr>
          <p:cNvPr id="5" name="矩形 5">
            <a:extLst>
              <a:ext uri="{FF2B5EF4-FFF2-40B4-BE49-F238E27FC236}">
                <a16:creationId xmlns:a16="http://schemas.microsoft.com/office/drawing/2014/main" id="{6AC9953C-A328-6443-BC41-79901B500A12}"/>
              </a:ext>
            </a:extLst>
          </p:cNvPr>
          <p:cNvSpPr/>
          <p:nvPr/>
        </p:nvSpPr>
        <p:spPr>
          <a:xfrm>
            <a:off x="0" y="-1"/>
            <a:ext cx="12192000" cy="4022743"/>
          </a:xfrm>
          <a:prstGeom prst="rect">
            <a:avLst/>
          </a:prstGeom>
          <a:solidFill>
            <a:srgbClr val="F4F7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939B8BC-573C-FF57-0FD5-2CB5564576D9}"/>
              </a:ext>
            </a:extLst>
          </p:cNvPr>
          <p:cNvSpPr txBox="1"/>
          <p:nvPr/>
        </p:nvSpPr>
        <p:spPr>
          <a:xfrm>
            <a:off x="3939910" y="2767281"/>
            <a:ext cx="43121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444645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DB4437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B400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t</a:t>
            </a:r>
            <a:r>
              <a:rPr lang="en-US" altLang="zh-TW" sz="8000" spc="-300" dirty="0" err="1">
                <a:solidFill>
                  <a:srgbClr val="0F9D58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d</a:t>
            </a:r>
            <a:r>
              <a:rPr lang="en-US" altLang="zh-TW" sz="8000" spc="-300" dirty="0" err="1">
                <a:solidFill>
                  <a:srgbClr val="444645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le</a:t>
            </a:r>
            <a:endParaRPr lang="zh-TW" altLang="en-US" sz="8000" spc="-300" dirty="0">
              <a:solidFill>
                <a:srgbClr val="444645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C2478563-CDCA-AD7B-4A3F-9B3AD2DFF516}"/>
              </a:ext>
            </a:extLst>
          </p:cNvPr>
          <p:cNvCxnSpPr>
            <a:cxnSpLocks/>
          </p:cNvCxnSpPr>
          <p:nvPr/>
        </p:nvCxnSpPr>
        <p:spPr>
          <a:xfrm>
            <a:off x="3860800" y="4022748"/>
            <a:ext cx="4470400" cy="0"/>
          </a:xfrm>
          <a:prstGeom prst="line">
            <a:avLst/>
          </a:prstGeom>
          <a:ln>
            <a:solidFill>
              <a:srgbClr val="444645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878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8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1" dur="1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線接點 9">
            <a:extLst>
              <a:ext uri="{FF2B5EF4-FFF2-40B4-BE49-F238E27FC236}">
                <a16:creationId xmlns:a16="http://schemas.microsoft.com/office/drawing/2014/main" id="{F0242C9A-6421-FD4E-8994-5D79E607E30F}"/>
              </a:ext>
            </a:extLst>
          </p:cNvPr>
          <p:cNvCxnSpPr>
            <a:cxnSpLocks/>
          </p:cNvCxnSpPr>
          <p:nvPr/>
        </p:nvCxnSpPr>
        <p:spPr>
          <a:xfrm>
            <a:off x="3860800" y="4022748"/>
            <a:ext cx="4470400" cy="0"/>
          </a:xfrm>
          <a:prstGeom prst="line">
            <a:avLst/>
          </a:prstGeom>
          <a:ln>
            <a:solidFill>
              <a:srgbClr val="444645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文字方塊 19">
            <a:extLst>
              <a:ext uri="{FF2B5EF4-FFF2-40B4-BE49-F238E27FC236}">
                <a16:creationId xmlns:a16="http://schemas.microsoft.com/office/drawing/2014/main" id="{35D18BEE-CE84-9646-9915-2CF9957BD300}"/>
              </a:ext>
            </a:extLst>
          </p:cNvPr>
          <p:cNvSpPr txBox="1"/>
          <p:nvPr/>
        </p:nvSpPr>
        <p:spPr>
          <a:xfrm>
            <a:off x="3696555" y="4090720"/>
            <a:ext cx="47988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Roboto Light" panose="02000000000000000000" pitchFamily="2" charset="0"/>
                <a:ea typeface="Roboto Light" panose="02000000000000000000" pitchFamily="2" charset="0"/>
                <a:cs typeface="Futura Medium" panose="020B0602020204020303" pitchFamily="34" charset="-79"/>
              </a:rPr>
              <a:t>Smart dressing, zero messing.</a:t>
            </a:r>
            <a:endParaRPr lang="zh-TW" altLang="en-US" sz="2000" dirty="0">
              <a:latin typeface="Roboto Light" panose="02000000000000000000" pitchFamily="2" charset="0"/>
              <a:cs typeface="Futura Medium" panose="020B0602020204020303" pitchFamily="34" charset="-79"/>
            </a:endParaRP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D5C1F2F-D4F4-EB4E-97BA-01CD720B43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38903" y="2772019"/>
            <a:ext cx="3727606" cy="1191472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8BA56681-EC69-1343-B870-E4BC9CBBC03C}"/>
              </a:ext>
            </a:extLst>
          </p:cNvPr>
          <p:cNvSpPr txBox="1"/>
          <p:nvPr/>
        </p:nvSpPr>
        <p:spPr>
          <a:xfrm>
            <a:off x="3939910" y="2767281"/>
            <a:ext cx="43121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spc="-300" dirty="0" err="1">
                <a:solidFill>
                  <a:srgbClr val="444645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G</a:t>
            </a:r>
            <a:r>
              <a:rPr lang="en-US" altLang="zh-TW" sz="8000" spc="-300" dirty="0" err="1">
                <a:solidFill>
                  <a:srgbClr val="4285F4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DB4437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o</a:t>
            </a:r>
            <a:r>
              <a:rPr lang="en-US" altLang="zh-TW" sz="8000" spc="-300" dirty="0" err="1">
                <a:solidFill>
                  <a:srgbClr val="F4B400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t</a:t>
            </a:r>
            <a:r>
              <a:rPr lang="en-US" altLang="zh-TW" sz="8000" spc="-300" dirty="0" err="1">
                <a:solidFill>
                  <a:srgbClr val="0F9D58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d</a:t>
            </a:r>
            <a:r>
              <a:rPr lang="en-US" altLang="zh-TW" sz="8000" spc="-300" dirty="0" err="1">
                <a:solidFill>
                  <a:srgbClr val="444645"/>
                </a:solidFill>
                <a:latin typeface="Futura Medium" panose="020B0602020204020303" pitchFamily="34" charset="-79"/>
                <a:ea typeface="Roboto" panose="020F0502020204030204" pitchFamily="2" charset="0"/>
                <a:cs typeface="Futura Medium" panose="020B0602020204020303" pitchFamily="34" charset="-79"/>
              </a:rPr>
              <a:t>le</a:t>
            </a:r>
            <a:endParaRPr lang="zh-TW" altLang="en-US" sz="8000" spc="-300" dirty="0">
              <a:solidFill>
                <a:srgbClr val="444645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87400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0">
        <p159:morph option="byObject"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xit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C35381E-50DE-2E44-BCBB-1F6419801A8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6C6CE5C-443B-6940-8C3A-0E0FD1E96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86515" y="6108488"/>
            <a:ext cx="1863471" cy="5956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EFF696-BA34-5C4B-99F2-70FE92BCFA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23" y="5836264"/>
            <a:ext cx="1900800" cy="9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590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Word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1266</TotalTime>
  <Words>503</Words>
  <Application>Microsoft Macintosh PowerPoint</Application>
  <PresentationFormat>Widescreen</PresentationFormat>
  <Paragraphs>200</Paragraphs>
  <Slides>27</Slides>
  <Notes>13</Notes>
  <HiddenSlides>5</HiddenSlides>
  <MMClips>4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Arial</vt:lpstr>
      <vt:lpstr>Calibri</vt:lpstr>
      <vt:lpstr>Calibri Light</vt:lpstr>
      <vt:lpstr>Cambria</vt:lpstr>
      <vt:lpstr>Futura Medium</vt:lpstr>
      <vt:lpstr>Roboto</vt:lpstr>
      <vt:lpstr>Roboto Black</vt:lpstr>
      <vt:lpstr>Roboto Light</vt:lpstr>
      <vt:lpstr>Roboto Medium</vt:lpstr>
      <vt:lpstr>Roboto Thin</vt:lpstr>
      <vt:lpstr>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Marshall Chang</dc:creator>
  <cp:lastModifiedBy>兆陽 邱</cp:lastModifiedBy>
  <cp:revision>71</cp:revision>
  <dcterms:created xsi:type="dcterms:W3CDTF">2023-08-26T15:33:27Z</dcterms:created>
  <dcterms:modified xsi:type="dcterms:W3CDTF">2023-08-29T05:20:34Z</dcterms:modified>
</cp:coreProperties>
</file>

<file path=docProps/thumbnail.jpeg>
</file>